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6"/>
  </p:notesMasterIdLst>
  <p:sldIdLst>
    <p:sldId id="256" r:id="rId2"/>
    <p:sldId id="257" r:id="rId3"/>
    <p:sldId id="321" r:id="rId4"/>
    <p:sldId id="305" r:id="rId5"/>
    <p:sldId id="304" r:id="rId6"/>
    <p:sldId id="307" r:id="rId7"/>
    <p:sldId id="318" r:id="rId8"/>
    <p:sldId id="319" r:id="rId9"/>
    <p:sldId id="310" r:id="rId10"/>
    <p:sldId id="311" r:id="rId11"/>
    <p:sldId id="312" r:id="rId12"/>
    <p:sldId id="313" r:id="rId13"/>
    <p:sldId id="314" r:id="rId14"/>
    <p:sldId id="315" r:id="rId15"/>
    <p:sldId id="316" r:id="rId16"/>
    <p:sldId id="317" r:id="rId17"/>
    <p:sldId id="320" r:id="rId18"/>
    <p:sldId id="297" r:id="rId19"/>
    <p:sldId id="298" r:id="rId20"/>
    <p:sldId id="299" r:id="rId21"/>
    <p:sldId id="300" r:id="rId22"/>
    <p:sldId id="301" r:id="rId23"/>
    <p:sldId id="302" r:id="rId24"/>
    <p:sldId id="296" r:id="rId25"/>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283CDFF1-A3FE-4596-9474-914F739C6DD8}" type="datetimeFigureOut">
              <a:rPr lang="en-GB" smtClean="0"/>
              <a:t>20/02/2020</a:t>
            </a:fld>
            <a:endParaRPr lang="en-GB"/>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CBB72318-9264-43E1-8C29-7C45A86A36EA}" type="slidenum">
              <a:rPr lang="en-GB" smtClean="0"/>
              <a:t>‹#›</a:t>
            </a:fld>
            <a:endParaRPr lang="en-GB"/>
          </a:p>
        </p:txBody>
      </p:sp>
    </p:spTree>
    <p:extLst>
      <p:ext uri="{BB962C8B-B14F-4D97-AF65-F5344CB8AC3E}">
        <p14:creationId xmlns:p14="http://schemas.microsoft.com/office/powerpoint/2010/main" val="2851047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D233E2-FE3E-4EC2-8747-E8E8043D355F}"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61F32C-DD25-465A-9880-D5D5FF8CB675}" type="slidenum">
              <a:rPr lang="en-GB" smtClean="0"/>
              <a:t>‹#›</a:t>
            </a:fld>
            <a:endParaRPr lang="en-GB"/>
          </a:p>
        </p:txBody>
      </p:sp>
    </p:spTree>
    <p:extLst>
      <p:ext uri="{BB962C8B-B14F-4D97-AF65-F5344CB8AC3E}">
        <p14:creationId xmlns:p14="http://schemas.microsoft.com/office/powerpoint/2010/main" val="97125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D233E2-FE3E-4EC2-8747-E8E8043D355F}" type="datetimeFigureOut">
              <a:rPr lang="en-GB" smtClean="0"/>
              <a:t>20/02/2020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61F32C-DD25-465A-9880-D5D5FF8CB675}" type="slidenum">
              <a:rPr lang="en-GB" smtClean="0"/>
              <a:t>‹#›</a:t>
            </a:fld>
            <a:endParaRPr lang="en-GB"/>
          </a:p>
        </p:txBody>
      </p:sp>
    </p:spTree>
    <p:extLst>
      <p:ext uri="{BB962C8B-B14F-4D97-AF65-F5344CB8AC3E}">
        <p14:creationId xmlns:p14="http://schemas.microsoft.com/office/powerpoint/2010/main" val="405961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D233E2-FE3E-4EC2-8747-E8E8043D355F}"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61F32C-DD25-465A-9880-D5D5FF8CB675}" type="slidenum">
              <a:rPr lang="en-GB" smtClean="0"/>
              <a:t>‹#›</a:t>
            </a:fld>
            <a:endParaRPr lang="en-GB"/>
          </a:p>
        </p:txBody>
      </p:sp>
    </p:spTree>
    <p:extLst>
      <p:ext uri="{BB962C8B-B14F-4D97-AF65-F5344CB8AC3E}">
        <p14:creationId xmlns:p14="http://schemas.microsoft.com/office/powerpoint/2010/main" val="1145322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D233E2-FE3E-4EC2-8747-E8E8043D355F}"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61F32C-DD25-465A-9880-D5D5FF8CB675}" type="slidenum">
              <a:rPr lang="en-GB" smtClean="0"/>
              <a:t>‹#›</a:t>
            </a:fld>
            <a:endParaRPr lang="en-GB"/>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07045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D233E2-FE3E-4EC2-8747-E8E8043D355F}"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61F32C-DD25-465A-9880-D5D5FF8CB675}" type="slidenum">
              <a:rPr lang="en-GB" smtClean="0"/>
              <a:t>‹#›</a:t>
            </a:fld>
            <a:endParaRPr lang="en-GB"/>
          </a:p>
        </p:txBody>
      </p:sp>
    </p:spTree>
    <p:extLst>
      <p:ext uri="{BB962C8B-B14F-4D97-AF65-F5344CB8AC3E}">
        <p14:creationId xmlns:p14="http://schemas.microsoft.com/office/powerpoint/2010/main" val="1012384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D233E2-FE3E-4EC2-8747-E8E8043D355F}" type="datetimeFigureOut">
              <a:rPr lang="en-GB" smtClean="0"/>
              <a:t>20/02/2020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61F32C-DD25-465A-9880-D5D5FF8CB675}" type="slidenum">
              <a:rPr lang="en-GB" smtClean="0"/>
              <a:t>‹#›</a:t>
            </a:fld>
            <a:endParaRPr lang="en-GB"/>
          </a:p>
        </p:txBody>
      </p:sp>
    </p:spTree>
    <p:extLst>
      <p:ext uri="{BB962C8B-B14F-4D97-AF65-F5344CB8AC3E}">
        <p14:creationId xmlns:p14="http://schemas.microsoft.com/office/powerpoint/2010/main" val="3031363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D233E2-FE3E-4EC2-8747-E8E8043D355F}" type="datetimeFigureOut">
              <a:rPr lang="en-GB" smtClean="0"/>
              <a:t>20/02/2020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61F32C-DD25-465A-9880-D5D5FF8CB675}" type="slidenum">
              <a:rPr lang="en-GB" smtClean="0"/>
              <a:t>‹#›</a:t>
            </a:fld>
            <a:endParaRPr lang="en-GB"/>
          </a:p>
        </p:txBody>
      </p:sp>
    </p:spTree>
    <p:extLst>
      <p:ext uri="{BB962C8B-B14F-4D97-AF65-F5344CB8AC3E}">
        <p14:creationId xmlns:p14="http://schemas.microsoft.com/office/powerpoint/2010/main" val="4154261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D233E2-FE3E-4EC2-8747-E8E8043D355F}"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61F32C-DD25-465A-9880-D5D5FF8CB675}" type="slidenum">
              <a:rPr lang="en-GB" smtClean="0"/>
              <a:t>‹#›</a:t>
            </a:fld>
            <a:endParaRPr lang="en-GB"/>
          </a:p>
        </p:txBody>
      </p:sp>
    </p:spTree>
    <p:extLst>
      <p:ext uri="{BB962C8B-B14F-4D97-AF65-F5344CB8AC3E}">
        <p14:creationId xmlns:p14="http://schemas.microsoft.com/office/powerpoint/2010/main" val="168561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D233E2-FE3E-4EC2-8747-E8E8043D355F}"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61F32C-DD25-465A-9880-D5D5FF8CB675}" type="slidenum">
              <a:rPr lang="en-GB" smtClean="0"/>
              <a:t>‹#›</a:t>
            </a:fld>
            <a:endParaRPr lang="en-GB"/>
          </a:p>
        </p:txBody>
      </p:sp>
    </p:spTree>
    <p:extLst>
      <p:ext uri="{BB962C8B-B14F-4D97-AF65-F5344CB8AC3E}">
        <p14:creationId xmlns:p14="http://schemas.microsoft.com/office/powerpoint/2010/main" val="195390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D233E2-FE3E-4EC2-8747-E8E8043D355F}"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61F32C-DD25-465A-9880-D5D5FF8CB675}" type="slidenum">
              <a:rPr lang="en-GB" smtClean="0"/>
              <a:t>‹#›</a:t>
            </a:fld>
            <a:endParaRPr lang="en-GB"/>
          </a:p>
        </p:txBody>
      </p:sp>
    </p:spTree>
    <p:extLst>
      <p:ext uri="{BB962C8B-B14F-4D97-AF65-F5344CB8AC3E}">
        <p14:creationId xmlns:p14="http://schemas.microsoft.com/office/powerpoint/2010/main" val="207053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D233E2-FE3E-4EC2-8747-E8E8043D355F}"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61F32C-DD25-465A-9880-D5D5FF8CB675}" type="slidenum">
              <a:rPr lang="en-GB" smtClean="0"/>
              <a:t>‹#›</a:t>
            </a:fld>
            <a:endParaRPr lang="en-GB"/>
          </a:p>
        </p:txBody>
      </p:sp>
    </p:spTree>
    <p:extLst>
      <p:ext uri="{BB962C8B-B14F-4D97-AF65-F5344CB8AC3E}">
        <p14:creationId xmlns:p14="http://schemas.microsoft.com/office/powerpoint/2010/main" val="9295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D233E2-FE3E-4EC2-8747-E8E8043D355F}" type="datetimeFigureOut">
              <a:rPr lang="en-GB" smtClean="0"/>
              <a:t>20/02/2020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61F32C-DD25-465A-9880-D5D5FF8CB675}" type="slidenum">
              <a:rPr lang="en-GB" smtClean="0"/>
              <a:t>‹#›</a:t>
            </a:fld>
            <a:endParaRPr lang="en-GB"/>
          </a:p>
        </p:txBody>
      </p:sp>
    </p:spTree>
    <p:extLst>
      <p:ext uri="{BB962C8B-B14F-4D97-AF65-F5344CB8AC3E}">
        <p14:creationId xmlns:p14="http://schemas.microsoft.com/office/powerpoint/2010/main" val="383688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D233E2-FE3E-4EC2-8747-E8E8043D355F}" type="datetimeFigureOut">
              <a:rPr lang="en-GB" smtClean="0"/>
              <a:t>20/02/2020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61F32C-DD25-465A-9880-D5D5FF8CB675}" type="slidenum">
              <a:rPr lang="en-GB" smtClean="0"/>
              <a:t>‹#›</a:t>
            </a:fld>
            <a:endParaRPr lang="en-GB"/>
          </a:p>
        </p:txBody>
      </p:sp>
    </p:spTree>
    <p:extLst>
      <p:ext uri="{BB962C8B-B14F-4D97-AF65-F5344CB8AC3E}">
        <p14:creationId xmlns:p14="http://schemas.microsoft.com/office/powerpoint/2010/main" val="156108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FD233E2-FE3E-4EC2-8747-E8E8043D355F}" type="datetimeFigureOut">
              <a:rPr lang="en-GB" smtClean="0"/>
              <a:t>20/02/2020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1661F32C-DD25-465A-9880-D5D5FF8CB675}" type="slidenum">
              <a:rPr lang="en-GB" smtClean="0"/>
              <a:t>‹#›</a:t>
            </a:fld>
            <a:endParaRPr lang="en-GB"/>
          </a:p>
        </p:txBody>
      </p:sp>
    </p:spTree>
    <p:extLst>
      <p:ext uri="{BB962C8B-B14F-4D97-AF65-F5344CB8AC3E}">
        <p14:creationId xmlns:p14="http://schemas.microsoft.com/office/powerpoint/2010/main" val="268516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FD233E2-FE3E-4EC2-8747-E8E8043D355F}" type="datetimeFigureOut">
              <a:rPr lang="en-GB" smtClean="0"/>
              <a:t>20/02/2020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1661F32C-DD25-465A-9880-D5D5FF8CB675}" type="slidenum">
              <a:rPr lang="en-GB" smtClean="0"/>
              <a:t>‹#›</a:t>
            </a:fld>
            <a:endParaRPr lang="en-GB"/>
          </a:p>
        </p:txBody>
      </p:sp>
    </p:spTree>
    <p:extLst>
      <p:ext uri="{BB962C8B-B14F-4D97-AF65-F5344CB8AC3E}">
        <p14:creationId xmlns:p14="http://schemas.microsoft.com/office/powerpoint/2010/main" val="129845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FD233E2-FE3E-4EC2-8747-E8E8043D355F}" type="datetimeFigureOut">
              <a:rPr lang="en-GB" smtClean="0"/>
              <a:t>20/02/2020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1661F32C-DD25-465A-9880-D5D5FF8CB675}" type="slidenum">
              <a:rPr lang="en-GB" smtClean="0"/>
              <a:t>‹#›</a:t>
            </a:fld>
            <a:endParaRPr lang="en-GB"/>
          </a:p>
        </p:txBody>
      </p:sp>
    </p:spTree>
    <p:extLst>
      <p:ext uri="{BB962C8B-B14F-4D97-AF65-F5344CB8AC3E}">
        <p14:creationId xmlns:p14="http://schemas.microsoft.com/office/powerpoint/2010/main" val="785151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D233E2-FE3E-4EC2-8747-E8E8043D355F}" type="datetimeFigureOut">
              <a:rPr lang="en-GB" smtClean="0"/>
              <a:t>20/02/2020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61F32C-DD25-465A-9880-D5D5FF8CB675}" type="slidenum">
              <a:rPr lang="en-GB" smtClean="0"/>
              <a:t>‹#›</a:t>
            </a:fld>
            <a:endParaRPr lang="en-GB"/>
          </a:p>
        </p:txBody>
      </p:sp>
    </p:spTree>
    <p:extLst>
      <p:ext uri="{BB962C8B-B14F-4D97-AF65-F5344CB8AC3E}">
        <p14:creationId xmlns:p14="http://schemas.microsoft.com/office/powerpoint/2010/main" val="944141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FD233E2-FE3E-4EC2-8747-E8E8043D355F}" type="datetimeFigureOut">
              <a:rPr lang="en-GB" smtClean="0"/>
              <a:t>20/02/2020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661F32C-DD25-465A-9880-D5D5FF8CB675}" type="slidenum">
              <a:rPr lang="en-GB" smtClean="0"/>
              <a:t>‹#›</a:t>
            </a:fld>
            <a:endParaRPr lang="en-GB"/>
          </a:p>
        </p:txBody>
      </p:sp>
    </p:spTree>
    <p:extLst>
      <p:ext uri="{BB962C8B-B14F-4D97-AF65-F5344CB8AC3E}">
        <p14:creationId xmlns:p14="http://schemas.microsoft.com/office/powerpoint/2010/main" val="33716579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10" y="618978"/>
            <a:ext cx="12106189" cy="1645919"/>
          </a:xfrm>
        </p:spPr>
        <p:txBody>
          <a:bodyPr/>
          <a:lstStyle/>
          <a:p>
            <a:r>
              <a:rPr lang="en-GB" sz="8800" dirty="0" smtClean="0">
                <a:latin typeface="Palatino Linotype" panose="02040502050505030304" pitchFamily="18" charset="0"/>
              </a:rPr>
              <a:t>IFRS 16 – Leases</a:t>
            </a:r>
            <a:br>
              <a:rPr lang="en-GB" sz="8800" dirty="0" smtClean="0">
                <a:latin typeface="Palatino Linotype" panose="02040502050505030304" pitchFamily="18" charset="0"/>
              </a:rPr>
            </a:br>
            <a:r>
              <a:rPr lang="en-GB" sz="3200" dirty="0" smtClean="0">
                <a:latin typeface="Palatino Linotype" panose="02040502050505030304" pitchFamily="18" charset="0"/>
              </a:rPr>
              <a:t>(Presentation and disclosures)</a:t>
            </a:r>
            <a:r>
              <a:rPr lang="en-GB" sz="3200" dirty="0">
                <a:latin typeface="Palatino Linotype" panose="02040502050505030304" pitchFamily="18" charset="0"/>
              </a:rPr>
              <a:t/>
            </a:r>
            <a:br>
              <a:rPr lang="en-GB" sz="3200" dirty="0">
                <a:latin typeface="Palatino Linotype" panose="02040502050505030304" pitchFamily="18" charset="0"/>
              </a:rPr>
            </a:br>
            <a:r>
              <a:rPr lang="en-GB" sz="3200" dirty="0" smtClean="0">
                <a:latin typeface="Palatino Linotype" panose="02040502050505030304" pitchFamily="18" charset="0"/>
              </a:rPr>
              <a:t>			  												Presented by Yasir </a:t>
            </a:r>
            <a:r>
              <a:rPr lang="en-GB" sz="3200" dirty="0" err="1" smtClean="0">
                <a:latin typeface="Palatino Linotype" panose="02040502050505030304" pitchFamily="18" charset="0"/>
              </a:rPr>
              <a:t>Riaz</a:t>
            </a:r>
            <a:endParaRPr lang="en-GB" sz="9600" dirty="0">
              <a:latin typeface="Palatino Linotype" panose="0204050205050503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4898"/>
            <a:ext cx="12195724" cy="4593102"/>
          </a:xfrm>
          <a:prstGeom prst="rect">
            <a:avLst/>
          </a:prstGeom>
        </p:spPr>
      </p:pic>
    </p:spTree>
    <p:extLst>
      <p:ext uri="{BB962C8B-B14F-4D97-AF65-F5344CB8AC3E}">
        <p14:creationId xmlns:p14="http://schemas.microsoft.com/office/powerpoint/2010/main" val="501985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Palatino Linotype" panose="02040502050505030304" pitchFamily="18" charset="0"/>
              </a:rPr>
              <a:t>IFRS 16 - Presentation</a:t>
            </a:r>
            <a:endParaRPr lang="en-GB" sz="6000" dirty="0">
              <a:latin typeface="Palatino Linotype" panose="02040502050505030304" pitchFamily="18" charset="0"/>
            </a:endParaRPr>
          </a:p>
        </p:txBody>
      </p:sp>
      <p:sp>
        <p:nvSpPr>
          <p:cNvPr id="4" name="Title 1"/>
          <p:cNvSpPr txBox="1">
            <a:spLocks/>
          </p:cNvSpPr>
          <p:nvPr/>
        </p:nvSpPr>
        <p:spPr>
          <a:xfrm>
            <a:off x="98474" y="1143357"/>
            <a:ext cx="7603092" cy="75055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latin typeface="Palatino Linotype" panose="02040502050505030304" pitchFamily="18" charset="0"/>
              </a:rPr>
              <a:t>Leases</a:t>
            </a:r>
            <a:endParaRPr lang="en-GB" sz="4000" dirty="0">
              <a:latin typeface="Palatino Linotype" panose="02040502050505030304" pitchFamily="18" charset="0"/>
            </a:endParaRPr>
          </a:p>
        </p:txBody>
      </p:sp>
      <p:sp>
        <p:nvSpPr>
          <p:cNvPr id="6" name="Title 1"/>
          <p:cNvSpPr txBox="1">
            <a:spLocks/>
          </p:cNvSpPr>
          <p:nvPr/>
        </p:nvSpPr>
        <p:spPr>
          <a:xfrm>
            <a:off x="98475" y="1942563"/>
            <a:ext cx="8964844" cy="3245476"/>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1800" dirty="0">
                <a:solidFill>
                  <a:schemeClr val="tx1"/>
                </a:solidFill>
                <a:latin typeface="Book Antiqua" panose="02040602050305030304" pitchFamily="18" charset="0"/>
              </a:rPr>
              <a:t>Each lease generally imposes a restriction that, unless there is a contractual right for the </a:t>
            </a:r>
            <a:r>
              <a:rPr lang="en-US" sz="1800" dirty="0" smtClean="0">
                <a:solidFill>
                  <a:schemeClr val="tx1"/>
                </a:solidFill>
                <a:latin typeface="Book Antiqua" panose="02040602050305030304" pitchFamily="18" charset="0"/>
              </a:rPr>
              <a:t>Entity</a:t>
            </a:r>
            <a:endParaRPr lang="en-US" sz="1800" dirty="0">
              <a:solidFill>
                <a:schemeClr val="tx1"/>
              </a:solidFill>
              <a:latin typeface="Book Antiqua" panose="02040602050305030304" pitchFamily="18" charset="0"/>
            </a:endParaRPr>
          </a:p>
          <a:p>
            <a:pPr algn="just"/>
            <a:r>
              <a:rPr lang="en-US" sz="1800" dirty="0">
                <a:solidFill>
                  <a:schemeClr val="tx1"/>
                </a:solidFill>
                <a:latin typeface="Book Antiqua" panose="02040602050305030304" pitchFamily="18" charset="0"/>
              </a:rPr>
              <a:t>to sublet the asset to another party, the right-of-use asset can only be used by the </a:t>
            </a:r>
            <a:r>
              <a:rPr lang="en-US" sz="1800" dirty="0" smtClean="0">
                <a:solidFill>
                  <a:schemeClr val="tx1"/>
                </a:solidFill>
                <a:latin typeface="Book Antiqua" panose="02040602050305030304" pitchFamily="18" charset="0"/>
              </a:rPr>
              <a:t>Entity. Leases are </a:t>
            </a:r>
            <a:r>
              <a:rPr lang="en-US" sz="1800" dirty="0">
                <a:solidFill>
                  <a:schemeClr val="tx1"/>
                </a:solidFill>
                <a:latin typeface="Book Antiqua" panose="02040602050305030304" pitchFamily="18" charset="0"/>
              </a:rPr>
              <a:t>either non-cancellable or may only be cancelled by incurring a substantive termination fee.</a:t>
            </a:r>
          </a:p>
          <a:p>
            <a:pPr algn="just"/>
            <a:r>
              <a:rPr lang="en-US" sz="1800" dirty="0">
                <a:solidFill>
                  <a:schemeClr val="tx1"/>
                </a:solidFill>
                <a:latin typeface="Book Antiqua" panose="02040602050305030304" pitchFamily="18" charset="0"/>
              </a:rPr>
              <a:t>Some leases contain an option to purchase the underlying leased asset outright at the end of </a:t>
            </a:r>
            <a:r>
              <a:rPr lang="en-US" sz="1800" dirty="0" smtClean="0">
                <a:solidFill>
                  <a:schemeClr val="tx1"/>
                </a:solidFill>
                <a:latin typeface="Book Antiqua" panose="02040602050305030304" pitchFamily="18" charset="0"/>
              </a:rPr>
              <a:t>the lease</a:t>
            </a:r>
            <a:r>
              <a:rPr lang="en-US" sz="1800" dirty="0">
                <a:solidFill>
                  <a:schemeClr val="tx1"/>
                </a:solidFill>
                <a:latin typeface="Book Antiqua" panose="02040602050305030304" pitchFamily="18" charset="0"/>
              </a:rPr>
              <a:t>, or </a:t>
            </a:r>
            <a:r>
              <a:rPr lang="en-US" sz="1800">
                <a:solidFill>
                  <a:schemeClr val="tx1"/>
                </a:solidFill>
                <a:latin typeface="Book Antiqua" panose="02040602050305030304" pitchFamily="18" charset="0"/>
              </a:rPr>
              <a:t>to </a:t>
            </a:r>
            <a:r>
              <a:rPr lang="en-US" sz="1800" smtClean="0">
                <a:solidFill>
                  <a:schemeClr val="tx1"/>
                </a:solidFill>
                <a:latin typeface="Book Antiqua" panose="02040602050305030304" pitchFamily="18" charset="0"/>
              </a:rPr>
              <a:t>extend </a:t>
            </a:r>
            <a:r>
              <a:rPr lang="en-US" sz="1800" dirty="0">
                <a:solidFill>
                  <a:schemeClr val="tx1"/>
                </a:solidFill>
                <a:latin typeface="Book Antiqua" panose="02040602050305030304" pitchFamily="18" charset="0"/>
              </a:rPr>
              <a:t>the lease for a further term. The </a:t>
            </a:r>
            <a:r>
              <a:rPr lang="en-US" sz="1800" dirty="0" smtClean="0">
                <a:solidFill>
                  <a:schemeClr val="tx1"/>
                </a:solidFill>
                <a:latin typeface="Book Antiqua" panose="02040602050305030304" pitchFamily="18" charset="0"/>
              </a:rPr>
              <a:t>Entity </a:t>
            </a:r>
            <a:r>
              <a:rPr lang="en-US" sz="1800" dirty="0">
                <a:solidFill>
                  <a:schemeClr val="tx1"/>
                </a:solidFill>
                <a:latin typeface="Book Antiqua" panose="02040602050305030304" pitchFamily="18" charset="0"/>
              </a:rPr>
              <a:t>is prohibited from selling or </a:t>
            </a:r>
            <a:r>
              <a:rPr lang="en-US" sz="1800" dirty="0" smtClean="0">
                <a:solidFill>
                  <a:schemeClr val="tx1"/>
                </a:solidFill>
                <a:latin typeface="Book Antiqua" panose="02040602050305030304" pitchFamily="18" charset="0"/>
              </a:rPr>
              <a:t>pledging the </a:t>
            </a:r>
            <a:r>
              <a:rPr lang="en-US" sz="1800" dirty="0">
                <a:solidFill>
                  <a:schemeClr val="tx1"/>
                </a:solidFill>
                <a:latin typeface="Book Antiqua" panose="02040602050305030304" pitchFamily="18" charset="0"/>
              </a:rPr>
              <a:t>underlying leased assets as security. For leases over office buildings and factory premises </a:t>
            </a:r>
            <a:r>
              <a:rPr lang="en-US" sz="1800" dirty="0" smtClean="0">
                <a:solidFill>
                  <a:schemeClr val="tx1"/>
                </a:solidFill>
                <a:latin typeface="Book Antiqua" panose="02040602050305030304" pitchFamily="18" charset="0"/>
              </a:rPr>
              <a:t>the Entity </a:t>
            </a:r>
            <a:r>
              <a:rPr lang="en-US" sz="1800" dirty="0">
                <a:solidFill>
                  <a:schemeClr val="tx1"/>
                </a:solidFill>
                <a:latin typeface="Book Antiqua" panose="02040602050305030304" pitchFamily="18" charset="0"/>
              </a:rPr>
              <a:t>must keep those properties in a good state of repair and return the properties in their </a:t>
            </a:r>
            <a:r>
              <a:rPr lang="en-US" sz="1800" dirty="0" smtClean="0">
                <a:solidFill>
                  <a:schemeClr val="tx1"/>
                </a:solidFill>
                <a:latin typeface="Book Antiqua" panose="02040602050305030304" pitchFamily="18" charset="0"/>
              </a:rPr>
              <a:t>original condition </a:t>
            </a:r>
            <a:r>
              <a:rPr lang="en-US" sz="1800" dirty="0">
                <a:solidFill>
                  <a:schemeClr val="tx1"/>
                </a:solidFill>
                <a:latin typeface="Book Antiqua" panose="02040602050305030304" pitchFamily="18" charset="0"/>
              </a:rPr>
              <a:t>at the end of the lease. Further, the </a:t>
            </a:r>
            <a:r>
              <a:rPr lang="en-US" sz="1800" dirty="0" smtClean="0">
                <a:solidFill>
                  <a:schemeClr val="tx1"/>
                </a:solidFill>
                <a:latin typeface="Book Antiqua" panose="02040602050305030304" pitchFamily="18" charset="0"/>
              </a:rPr>
              <a:t>Entity </a:t>
            </a:r>
            <a:r>
              <a:rPr lang="en-US" sz="1800" dirty="0">
                <a:solidFill>
                  <a:schemeClr val="tx1"/>
                </a:solidFill>
                <a:latin typeface="Book Antiqua" panose="02040602050305030304" pitchFamily="18" charset="0"/>
              </a:rPr>
              <a:t>must insure items of property, plant </a:t>
            </a:r>
            <a:r>
              <a:rPr lang="en-US" sz="1800" dirty="0" smtClean="0">
                <a:solidFill>
                  <a:schemeClr val="tx1"/>
                </a:solidFill>
                <a:latin typeface="Book Antiqua" panose="02040602050305030304" pitchFamily="18" charset="0"/>
              </a:rPr>
              <a:t>and equipment </a:t>
            </a:r>
            <a:r>
              <a:rPr lang="en-US" sz="1800" dirty="0">
                <a:solidFill>
                  <a:schemeClr val="tx1"/>
                </a:solidFill>
                <a:latin typeface="Book Antiqua" panose="02040602050305030304" pitchFamily="18" charset="0"/>
              </a:rPr>
              <a:t>and incur maintenance fees on such items in accordance with the lease contracts.</a:t>
            </a:r>
            <a:endParaRPr lang="en-GB" sz="1800" dirty="0">
              <a:solidFill>
                <a:schemeClr val="tx1"/>
              </a:solidFill>
              <a:latin typeface="Book Antiqua" panose="02040602050305030304" pitchFamily="18" charset="0"/>
            </a:endParaRPr>
          </a:p>
        </p:txBody>
      </p:sp>
      <p:sp>
        <p:nvSpPr>
          <p:cNvPr id="5" name="Freeform 192"/>
          <p:cNvSpPr>
            <a:spLocks noChangeArrowheads="1"/>
          </p:cNvSpPr>
          <p:nvPr/>
        </p:nvSpPr>
        <p:spPr bwMode="auto">
          <a:xfrm>
            <a:off x="9495625" y="2094710"/>
            <a:ext cx="2162975" cy="1872172"/>
          </a:xfrm>
          <a:custGeom>
            <a:avLst/>
            <a:gdLst>
              <a:gd name="T0" fmla="*/ 16131 w 561"/>
              <a:gd name="T1" fmla="*/ 116668 h 399"/>
              <a:gd name="T2" fmla="*/ 16131 w 561"/>
              <a:gd name="T3" fmla="*/ 116668 h 399"/>
              <a:gd name="T4" fmla="*/ 0 w 561"/>
              <a:gd name="T5" fmla="*/ 127078 h 399"/>
              <a:gd name="T6" fmla="*/ 16131 w 561"/>
              <a:gd name="T7" fmla="*/ 142873 h 399"/>
              <a:gd name="T8" fmla="*/ 31904 w 561"/>
              <a:gd name="T9" fmla="*/ 127078 h 399"/>
              <a:gd name="T10" fmla="*/ 16131 w 561"/>
              <a:gd name="T11" fmla="*/ 116668 h 399"/>
              <a:gd name="T12" fmla="*/ 16131 w 561"/>
              <a:gd name="T13" fmla="*/ 58154 h 399"/>
              <a:gd name="T14" fmla="*/ 16131 w 561"/>
              <a:gd name="T15" fmla="*/ 58154 h 399"/>
              <a:gd name="T16" fmla="*/ 0 w 561"/>
              <a:gd name="T17" fmla="*/ 74308 h 399"/>
              <a:gd name="T18" fmla="*/ 16131 w 561"/>
              <a:gd name="T19" fmla="*/ 84719 h 399"/>
              <a:gd name="T20" fmla="*/ 31904 w 561"/>
              <a:gd name="T21" fmla="*/ 74308 h 399"/>
              <a:gd name="T22" fmla="*/ 16131 w 561"/>
              <a:gd name="T23" fmla="*/ 58154 h 399"/>
              <a:gd name="T24" fmla="*/ 189988 w 561"/>
              <a:gd name="T25" fmla="*/ 63539 h 399"/>
              <a:gd name="T26" fmla="*/ 189988 w 561"/>
              <a:gd name="T27" fmla="*/ 63539 h 399"/>
              <a:gd name="T28" fmla="*/ 63449 w 561"/>
              <a:gd name="T29" fmla="*/ 63539 h 399"/>
              <a:gd name="T30" fmla="*/ 58072 w 561"/>
              <a:gd name="T31" fmla="*/ 74308 h 399"/>
              <a:gd name="T32" fmla="*/ 63449 w 561"/>
              <a:gd name="T33" fmla="*/ 79334 h 399"/>
              <a:gd name="T34" fmla="*/ 189988 w 561"/>
              <a:gd name="T35" fmla="*/ 79334 h 399"/>
              <a:gd name="T36" fmla="*/ 200743 w 561"/>
              <a:gd name="T37" fmla="*/ 74308 h 399"/>
              <a:gd name="T38" fmla="*/ 189988 w 561"/>
              <a:gd name="T39" fmla="*/ 63539 h 399"/>
              <a:gd name="T40" fmla="*/ 63449 w 561"/>
              <a:gd name="T41" fmla="*/ 21180 h 399"/>
              <a:gd name="T42" fmla="*/ 63449 w 561"/>
              <a:gd name="T43" fmla="*/ 21180 h 399"/>
              <a:gd name="T44" fmla="*/ 189988 w 561"/>
              <a:gd name="T45" fmla="*/ 21180 h 399"/>
              <a:gd name="T46" fmla="*/ 200743 w 561"/>
              <a:gd name="T47" fmla="*/ 16154 h 399"/>
              <a:gd name="T48" fmla="*/ 189988 w 561"/>
              <a:gd name="T49" fmla="*/ 10769 h 399"/>
              <a:gd name="T50" fmla="*/ 63449 w 561"/>
              <a:gd name="T51" fmla="*/ 10769 h 399"/>
              <a:gd name="T52" fmla="*/ 58072 w 561"/>
              <a:gd name="T53" fmla="*/ 16154 h 399"/>
              <a:gd name="T54" fmla="*/ 63449 w 561"/>
              <a:gd name="T55" fmla="*/ 21180 h 399"/>
              <a:gd name="T56" fmla="*/ 16131 w 561"/>
              <a:gd name="T57" fmla="*/ 0 h 399"/>
              <a:gd name="T58" fmla="*/ 16131 w 561"/>
              <a:gd name="T59" fmla="*/ 0 h 399"/>
              <a:gd name="T60" fmla="*/ 0 w 561"/>
              <a:gd name="T61" fmla="*/ 16154 h 399"/>
              <a:gd name="T62" fmla="*/ 16131 w 561"/>
              <a:gd name="T63" fmla="*/ 31949 h 399"/>
              <a:gd name="T64" fmla="*/ 31904 w 561"/>
              <a:gd name="T65" fmla="*/ 16154 h 399"/>
              <a:gd name="T66" fmla="*/ 16131 w 561"/>
              <a:gd name="T67" fmla="*/ 0 h 399"/>
              <a:gd name="T68" fmla="*/ 189988 w 561"/>
              <a:gd name="T69" fmla="*/ 121693 h 399"/>
              <a:gd name="T70" fmla="*/ 189988 w 561"/>
              <a:gd name="T71" fmla="*/ 121693 h 399"/>
              <a:gd name="T72" fmla="*/ 63449 w 561"/>
              <a:gd name="T73" fmla="*/ 121693 h 399"/>
              <a:gd name="T74" fmla="*/ 58072 w 561"/>
              <a:gd name="T75" fmla="*/ 127078 h 399"/>
              <a:gd name="T76" fmla="*/ 63449 w 561"/>
              <a:gd name="T77" fmla="*/ 137488 h 399"/>
              <a:gd name="T78" fmla="*/ 189988 w 561"/>
              <a:gd name="T79" fmla="*/ 137488 h 399"/>
              <a:gd name="T80" fmla="*/ 200743 w 561"/>
              <a:gd name="T81" fmla="*/ 127078 h 399"/>
              <a:gd name="T82" fmla="*/ 189988 w 561"/>
              <a:gd name="T83" fmla="*/ 121693 h 3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1" h="399">
                <a:moveTo>
                  <a:pt x="45" y="325"/>
                </a:moveTo>
                <a:lnTo>
                  <a:pt x="45" y="325"/>
                </a:lnTo>
                <a:cubicBezTo>
                  <a:pt x="30" y="325"/>
                  <a:pt x="0" y="339"/>
                  <a:pt x="0" y="354"/>
                </a:cubicBezTo>
                <a:cubicBezTo>
                  <a:pt x="0" y="383"/>
                  <a:pt x="30" y="398"/>
                  <a:pt x="45" y="398"/>
                </a:cubicBezTo>
                <a:cubicBezTo>
                  <a:pt x="59" y="398"/>
                  <a:pt x="89" y="383"/>
                  <a:pt x="89" y="354"/>
                </a:cubicBezTo>
                <a:cubicBezTo>
                  <a:pt x="89" y="339"/>
                  <a:pt x="59" y="325"/>
                  <a:pt x="45" y="325"/>
                </a:cubicBezTo>
                <a:close/>
                <a:moveTo>
                  <a:pt x="45" y="162"/>
                </a:moveTo>
                <a:lnTo>
                  <a:pt x="45" y="162"/>
                </a:lnTo>
                <a:cubicBezTo>
                  <a:pt x="30" y="162"/>
                  <a:pt x="0" y="177"/>
                  <a:pt x="0" y="207"/>
                </a:cubicBezTo>
                <a:cubicBezTo>
                  <a:pt x="0" y="221"/>
                  <a:pt x="30" y="236"/>
                  <a:pt x="45" y="236"/>
                </a:cubicBezTo>
                <a:cubicBezTo>
                  <a:pt x="59" y="236"/>
                  <a:pt x="89" y="221"/>
                  <a:pt x="89" y="207"/>
                </a:cubicBezTo>
                <a:cubicBezTo>
                  <a:pt x="89" y="177"/>
                  <a:pt x="59" y="162"/>
                  <a:pt x="45" y="162"/>
                </a:cubicBezTo>
                <a:close/>
                <a:moveTo>
                  <a:pt x="530" y="177"/>
                </a:moveTo>
                <a:lnTo>
                  <a:pt x="530" y="177"/>
                </a:lnTo>
                <a:cubicBezTo>
                  <a:pt x="177" y="177"/>
                  <a:pt x="177" y="177"/>
                  <a:pt x="177" y="177"/>
                </a:cubicBezTo>
                <a:cubicBezTo>
                  <a:pt x="177" y="177"/>
                  <a:pt x="162" y="192"/>
                  <a:pt x="162" y="207"/>
                </a:cubicBezTo>
                <a:lnTo>
                  <a:pt x="177" y="221"/>
                </a:lnTo>
                <a:cubicBezTo>
                  <a:pt x="530" y="221"/>
                  <a:pt x="530" y="221"/>
                  <a:pt x="530" y="221"/>
                </a:cubicBezTo>
                <a:cubicBezTo>
                  <a:pt x="545" y="221"/>
                  <a:pt x="560" y="207"/>
                  <a:pt x="560" y="207"/>
                </a:cubicBezTo>
                <a:cubicBezTo>
                  <a:pt x="560" y="192"/>
                  <a:pt x="545" y="177"/>
                  <a:pt x="530" y="177"/>
                </a:cubicBezTo>
                <a:close/>
                <a:moveTo>
                  <a:pt x="177" y="59"/>
                </a:moveTo>
                <a:lnTo>
                  <a:pt x="177" y="59"/>
                </a:lnTo>
                <a:cubicBezTo>
                  <a:pt x="530" y="59"/>
                  <a:pt x="530" y="59"/>
                  <a:pt x="530" y="59"/>
                </a:cubicBezTo>
                <a:cubicBezTo>
                  <a:pt x="545" y="59"/>
                  <a:pt x="560" y="59"/>
                  <a:pt x="560" y="45"/>
                </a:cubicBezTo>
                <a:cubicBezTo>
                  <a:pt x="560" y="30"/>
                  <a:pt x="545" y="30"/>
                  <a:pt x="530" y="30"/>
                </a:cubicBezTo>
                <a:cubicBezTo>
                  <a:pt x="177" y="30"/>
                  <a:pt x="177" y="30"/>
                  <a:pt x="177" y="30"/>
                </a:cubicBezTo>
                <a:cubicBezTo>
                  <a:pt x="177" y="30"/>
                  <a:pt x="162" y="30"/>
                  <a:pt x="162" y="45"/>
                </a:cubicBezTo>
                <a:cubicBezTo>
                  <a:pt x="162" y="59"/>
                  <a:pt x="177" y="59"/>
                  <a:pt x="177" y="59"/>
                </a:cubicBezTo>
                <a:close/>
                <a:moveTo>
                  <a:pt x="45" y="0"/>
                </a:moveTo>
                <a:lnTo>
                  <a:pt x="45" y="0"/>
                </a:lnTo>
                <a:cubicBezTo>
                  <a:pt x="30" y="0"/>
                  <a:pt x="0" y="30"/>
                  <a:pt x="0" y="45"/>
                </a:cubicBezTo>
                <a:cubicBezTo>
                  <a:pt x="0" y="59"/>
                  <a:pt x="30" y="89"/>
                  <a:pt x="45" y="89"/>
                </a:cubicBezTo>
                <a:cubicBezTo>
                  <a:pt x="59" y="89"/>
                  <a:pt x="89" y="59"/>
                  <a:pt x="89" y="45"/>
                </a:cubicBezTo>
                <a:cubicBezTo>
                  <a:pt x="89" y="30"/>
                  <a:pt x="59" y="0"/>
                  <a:pt x="45" y="0"/>
                </a:cubicBezTo>
                <a:close/>
                <a:moveTo>
                  <a:pt x="530" y="339"/>
                </a:moveTo>
                <a:lnTo>
                  <a:pt x="530" y="339"/>
                </a:lnTo>
                <a:cubicBezTo>
                  <a:pt x="177" y="339"/>
                  <a:pt x="177" y="339"/>
                  <a:pt x="177" y="339"/>
                </a:cubicBezTo>
                <a:lnTo>
                  <a:pt x="162" y="354"/>
                </a:lnTo>
                <a:cubicBezTo>
                  <a:pt x="162" y="369"/>
                  <a:pt x="177" y="383"/>
                  <a:pt x="177" y="383"/>
                </a:cubicBezTo>
                <a:cubicBezTo>
                  <a:pt x="530" y="383"/>
                  <a:pt x="530" y="383"/>
                  <a:pt x="530" y="383"/>
                </a:cubicBezTo>
                <a:cubicBezTo>
                  <a:pt x="545" y="383"/>
                  <a:pt x="560" y="369"/>
                  <a:pt x="560" y="354"/>
                </a:cubicBezTo>
                <a:cubicBezTo>
                  <a:pt x="560" y="354"/>
                  <a:pt x="545" y="339"/>
                  <a:pt x="530" y="339"/>
                </a:cubicBezTo>
                <a:close/>
              </a:path>
            </a:pathLst>
          </a:custGeom>
          <a:ln/>
        </p:spPr>
        <p:style>
          <a:lnRef idx="1">
            <a:schemeClr val="accent1"/>
          </a:lnRef>
          <a:fillRef idx="2">
            <a:schemeClr val="accent1"/>
          </a:fillRef>
          <a:effectRef idx="1">
            <a:schemeClr val="accent1"/>
          </a:effectRef>
          <a:fontRef idx="minor">
            <a:schemeClr val="dk1"/>
          </a:fontRef>
        </p:style>
        <p:txBody>
          <a:bodyPr wrap="none" lIns="91408" tIns="45704" rIns="91408" bIns="45704" anchor="ctr"/>
          <a:lstStyle/>
          <a:p>
            <a:endParaRPr lang="en-US" sz="2700"/>
          </a:p>
        </p:txBody>
      </p:sp>
    </p:spTree>
    <p:extLst>
      <p:ext uri="{BB962C8B-B14F-4D97-AF65-F5344CB8AC3E}">
        <p14:creationId xmlns:p14="http://schemas.microsoft.com/office/powerpoint/2010/main" val="230348139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Palatino Linotype" panose="02040502050505030304" pitchFamily="18" charset="0"/>
              </a:rPr>
              <a:t>IFRS 16 - Presentation</a:t>
            </a:r>
            <a:endParaRPr lang="en-GB" sz="6000" dirty="0">
              <a:latin typeface="Palatino Linotype" panose="02040502050505030304" pitchFamily="18" charset="0"/>
            </a:endParaRPr>
          </a:p>
        </p:txBody>
      </p:sp>
      <p:sp>
        <p:nvSpPr>
          <p:cNvPr id="4" name="Title 1"/>
          <p:cNvSpPr txBox="1">
            <a:spLocks/>
          </p:cNvSpPr>
          <p:nvPr/>
        </p:nvSpPr>
        <p:spPr>
          <a:xfrm>
            <a:off x="98474" y="949458"/>
            <a:ext cx="7603092" cy="75055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latin typeface="Palatino Linotype" panose="02040502050505030304" pitchFamily="18" charset="0"/>
              </a:rPr>
              <a:t>Leases</a:t>
            </a:r>
            <a:endParaRPr lang="en-GB" sz="4000" dirty="0">
              <a:latin typeface="Palatino Linotype" panose="02040502050505030304" pitchFamily="18" charset="0"/>
            </a:endParaRPr>
          </a:p>
        </p:txBody>
      </p:sp>
      <p:sp>
        <p:nvSpPr>
          <p:cNvPr id="6" name="Title 1"/>
          <p:cNvSpPr txBox="1">
            <a:spLocks/>
          </p:cNvSpPr>
          <p:nvPr/>
        </p:nvSpPr>
        <p:spPr>
          <a:xfrm>
            <a:off x="98474" y="1700011"/>
            <a:ext cx="11518270" cy="697606"/>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1800" dirty="0">
                <a:latin typeface="Book Antiqua" panose="02040602050305030304" pitchFamily="18" charset="0"/>
              </a:rPr>
              <a:t>The table below describes the nature of the </a:t>
            </a:r>
            <a:r>
              <a:rPr lang="en-US" sz="1800" dirty="0" smtClean="0">
                <a:latin typeface="Book Antiqua" panose="02040602050305030304" pitchFamily="18" charset="0"/>
              </a:rPr>
              <a:t>Entity’s </a:t>
            </a:r>
            <a:r>
              <a:rPr lang="en-US" sz="1800" dirty="0">
                <a:latin typeface="Book Antiqua" panose="02040602050305030304" pitchFamily="18" charset="0"/>
              </a:rPr>
              <a:t>leasing activities by type of right-of-use </a:t>
            </a:r>
            <a:r>
              <a:rPr lang="en-US" sz="1800" dirty="0" smtClean="0">
                <a:latin typeface="Book Antiqua" panose="02040602050305030304" pitchFamily="18" charset="0"/>
              </a:rPr>
              <a:t>asset </a:t>
            </a:r>
            <a:r>
              <a:rPr lang="en-US" sz="1800" dirty="0" smtClean="0">
                <a:latin typeface="Book Antiqua" panose="02040602050305030304" pitchFamily="18" charset="0"/>
              </a:rPr>
              <a:t>recognized </a:t>
            </a:r>
            <a:r>
              <a:rPr lang="en-US" sz="1800" dirty="0">
                <a:latin typeface="Book Antiqua" panose="02040602050305030304" pitchFamily="18" charset="0"/>
              </a:rPr>
              <a:t>on balance sheet:</a:t>
            </a:r>
            <a:endParaRPr lang="en-GB" sz="1800" dirty="0">
              <a:latin typeface="Book Antiqua" panose="0204060205030503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03027770"/>
              </p:ext>
            </p:extLst>
          </p:nvPr>
        </p:nvGraphicFramePr>
        <p:xfrm>
          <a:off x="215155" y="2587105"/>
          <a:ext cx="11684931" cy="3759130"/>
        </p:xfrm>
        <a:graphic>
          <a:graphicData uri="http://schemas.openxmlformats.org/drawingml/2006/table">
            <a:tbl>
              <a:tblPr firstRow="1" bandRow="1">
                <a:tableStyleId>{5C22544A-7EE6-4342-B048-85BDC9FD1C3A}</a:tableStyleId>
              </a:tblPr>
              <a:tblGrid>
                <a:gridCol w="1828798"/>
                <a:gridCol w="1408019"/>
                <a:gridCol w="1408019"/>
                <a:gridCol w="1408019"/>
                <a:gridCol w="1408019"/>
                <a:gridCol w="1408019"/>
                <a:gridCol w="1408019"/>
                <a:gridCol w="1408019"/>
              </a:tblGrid>
              <a:tr h="520178">
                <a:tc>
                  <a:txBody>
                    <a:bodyPr/>
                    <a:lstStyle/>
                    <a:p>
                      <a:pPr algn="ctr"/>
                      <a:r>
                        <a:rPr lang="en-US" sz="1400" dirty="0" smtClean="0">
                          <a:latin typeface="Book Antiqua" panose="02040602050305030304" pitchFamily="18" charset="0"/>
                        </a:rPr>
                        <a:t>Right-of use</a:t>
                      </a:r>
                    </a:p>
                    <a:p>
                      <a:pPr algn="ctr"/>
                      <a:r>
                        <a:rPr lang="en-US" sz="1400" dirty="0" smtClean="0">
                          <a:latin typeface="Book Antiqua" panose="02040602050305030304" pitchFamily="18" charset="0"/>
                        </a:rPr>
                        <a:t>asset</a:t>
                      </a:r>
                      <a:endParaRPr lang="en-US" sz="1400" dirty="0">
                        <a:latin typeface="Book Antiqua" panose="02040602050305030304" pitchFamily="18" charset="0"/>
                      </a:endParaRPr>
                    </a:p>
                  </a:txBody>
                  <a:tcPr anchor="ctr">
                    <a:solidFill>
                      <a:schemeClr val="tx2">
                        <a:lumMod val="75000"/>
                      </a:schemeClr>
                    </a:solidFill>
                  </a:tcPr>
                </a:tc>
                <a:tc>
                  <a:txBody>
                    <a:bodyPr/>
                    <a:lstStyle/>
                    <a:p>
                      <a:pPr algn="ctr"/>
                      <a:r>
                        <a:rPr lang="en-US" sz="1400" dirty="0" smtClean="0">
                          <a:latin typeface="Book Antiqua" panose="02040602050305030304" pitchFamily="18" charset="0"/>
                        </a:rPr>
                        <a:t>No of</a:t>
                      </a:r>
                    </a:p>
                    <a:p>
                      <a:pPr algn="ctr"/>
                      <a:r>
                        <a:rPr lang="en-US" sz="1400" dirty="0" smtClean="0">
                          <a:latin typeface="Book Antiqua" panose="02040602050305030304" pitchFamily="18" charset="0"/>
                        </a:rPr>
                        <a:t>right-of use</a:t>
                      </a:r>
                    </a:p>
                    <a:p>
                      <a:pPr algn="ctr"/>
                      <a:r>
                        <a:rPr lang="en-US" sz="1400" dirty="0" smtClean="0">
                          <a:latin typeface="Book Antiqua" panose="02040602050305030304" pitchFamily="18" charset="0"/>
                        </a:rPr>
                        <a:t>assets</a:t>
                      </a:r>
                    </a:p>
                    <a:p>
                      <a:pPr algn="ctr"/>
                      <a:r>
                        <a:rPr lang="en-US" sz="1400" dirty="0" smtClean="0">
                          <a:latin typeface="Book Antiqua" panose="02040602050305030304" pitchFamily="18" charset="0"/>
                        </a:rPr>
                        <a:t>leased</a:t>
                      </a:r>
                      <a:endParaRPr lang="en-US" sz="1400" dirty="0">
                        <a:latin typeface="Book Antiqua" panose="02040602050305030304" pitchFamily="18" charset="0"/>
                      </a:endParaRPr>
                    </a:p>
                  </a:txBody>
                  <a:tcPr anchor="ctr">
                    <a:solidFill>
                      <a:schemeClr val="tx2">
                        <a:lumMod val="75000"/>
                      </a:schemeClr>
                    </a:solidFill>
                  </a:tcPr>
                </a:tc>
                <a:tc>
                  <a:txBody>
                    <a:bodyPr/>
                    <a:lstStyle/>
                    <a:p>
                      <a:pPr algn="ctr"/>
                      <a:r>
                        <a:rPr lang="en-US" sz="1400" dirty="0" smtClean="0">
                          <a:latin typeface="Book Antiqua" panose="02040602050305030304" pitchFamily="18" charset="0"/>
                        </a:rPr>
                        <a:t>No of</a:t>
                      </a:r>
                    </a:p>
                    <a:p>
                      <a:pPr algn="ctr"/>
                      <a:r>
                        <a:rPr lang="en-US" sz="1400" dirty="0" smtClean="0">
                          <a:latin typeface="Book Antiqua" panose="02040602050305030304" pitchFamily="18" charset="0"/>
                        </a:rPr>
                        <a:t>right-of use</a:t>
                      </a:r>
                    </a:p>
                    <a:p>
                      <a:pPr algn="ctr"/>
                      <a:r>
                        <a:rPr lang="en-US" sz="1400" dirty="0" smtClean="0">
                          <a:latin typeface="Book Antiqua" panose="02040602050305030304" pitchFamily="18" charset="0"/>
                        </a:rPr>
                        <a:t>assets</a:t>
                      </a:r>
                    </a:p>
                    <a:p>
                      <a:pPr algn="ctr"/>
                      <a:r>
                        <a:rPr lang="en-US" sz="1400" dirty="0" smtClean="0">
                          <a:latin typeface="Book Antiqua" panose="02040602050305030304" pitchFamily="18" charset="0"/>
                        </a:rPr>
                        <a:t>leased</a:t>
                      </a:r>
                      <a:endParaRPr lang="en-US" sz="1400" dirty="0">
                        <a:latin typeface="Book Antiqua" panose="02040602050305030304" pitchFamily="18" charset="0"/>
                      </a:endParaRPr>
                    </a:p>
                  </a:txBody>
                  <a:tcPr anchor="ctr">
                    <a:solidFill>
                      <a:schemeClr val="tx2">
                        <a:lumMod val="75000"/>
                      </a:schemeClr>
                    </a:solidFill>
                  </a:tcPr>
                </a:tc>
                <a:tc>
                  <a:txBody>
                    <a:bodyPr/>
                    <a:lstStyle/>
                    <a:p>
                      <a:pPr algn="ctr"/>
                      <a:r>
                        <a:rPr lang="en-US" sz="1400" dirty="0" smtClean="0">
                          <a:latin typeface="Book Antiqua" panose="02040602050305030304" pitchFamily="18" charset="0"/>
                        </a:rPr>
                        <a:t>Average</a:t>
                      </a:r>
                    </a:p>
                    <a:p>
                      <a:pPr algn="ctr"/>
                      <a:r>
                        <a:rPr lang="en-US" sz="1400" dirty="0" smtClean="0">
                          <a:latin typeface="Book Antiqua" panose="02040602050305030304" pitchFamily="18" charset="0"/>
                        </a:rPr>
                        <a:t>remaining</a:t>
                      </a:r>
                    </a:p>
                    <a:p>
                      <a:pPr algn="ctr"/>
                      <a:r>
                        <a:rPr lang="en-US" sz="1400" dirty="0" smtClean="0">
                          <a:latin typeface="Book Antiqua" panose="02040602050305030304" pitchFamily="18" charset="0"/>
                        </a:rPr>
                        <a:t>lease term</a:t>
                      </a:r>
                      <a:endParaRPr lang="en-US" sz="1400" dirty="0">
                        <a:latin typeface="Book Antiqua" panose="02040602050305030304" pitchFamily="18" charset="0"/>
                      </a:endParaRPr>
                    </a:p>
                  </a:txBody>
                  <a:tcPr anchor="ctr">
                    <a:solidFill>
                      <a:schemeClr val="tx2">
                        <a:lumMod val="75000"/>
                      </a:schemeClr>
                    </a:solidFill>
                  </a:tcPr>
                </a:tc>
                <a:tc>
                  <a:txBody>
                    <a:bodyPr/>
                    <a:lstStyle/>
                    <a:p>
                      <a:pPr algn="ctr"/>
                      <a:r>
                        <a:rPr lang="en-US" sz="1400" dirty="0" smtClean="0">
                          <a:latin typeface="Book Antiqua" panose="02040602050305030304" pitchFamily="18" charset="0"/>
                        </a:rPr>
                        <a:t>No of</a:t>
                      </a:r>
                    </a:p>
                    <a:p>
                      <a:pPr algn="ctr"/>
                      <a:r>
                        <a:rPr lang="en-US" sz="1400" dirty="0" smtClean="0">
                          <a:latin typeface="Book Antiqua" panose="02040602050305030304" pitchFamily="18" charset="0"/>
                        </a:rPr>
                        <a:t>leases with</a:t>
                      </a:r>
                    </a:p>
                    <a:p>
                      <a:pPr algn="ctr"/>
                      <a:r>
                        <a:rPr lang="en-US" sz="1400" smtClean="0">
                          <a:latin typeface="Book Antiqua" panose="02040602050305030304" pitchFamily="18" charset="0"/>
                        </a:rPr>
                        <a:t>extension</a:t>
                      </a:r>
                      <a:endParaRPr lang="en-US" sz="1400" dirty="0" smtClean="0">
                        <a:latin typeface="Book Antiqua" panose="02040602050305030304" pitchFamily="18" charset="0"/>
                      </a:endParaRPr>
                    </a:p>
                    <a:p>
                      <a:pPr algn="ctr"/>
                      <a:r>
                        <a:rPr lang="en-US" sz="1400" dirty="0" smtClean="0">
                          <a:latin typeface="Book Antiqua" panose="02040602050305030304" pitchFamily="18" charset="0"/>
                        </a:rPr>
                        <a:t>options</a:t>
                      </a:r>
                      <a:endParaRPr lang="en-US" sz="1400" dirty="0">
                        <a:latin typeface="Book Antiqua" panose="02040602050305030304" pitchFamily="18" charset="0"/>
                      </a:endParaRPr>
                    </a:p>
                  </a:txBody>
                  <a:tcPr anchor="ctr">
                    <a:solidFill>
                      <a:schemeClr val="tx2">
                        <a:lumMod val="75000"/>
                      </a:schemeClr>
                    </a:solidFill>
                  </a:tcPr>
                </a:tc>
                <a:tc>
                  <a:txBody>
                    <a:bodyPr/>
                    <a:lstStyle/>
                    <a:p>
                      <a:pPr algn="ctr"/>
                      <a:r>
                        <a:rPr lang="en-US" sz="1400" dirty="0" smtClean="0">
                          <a:latin typeface="Book Antiqua" panose="02040602050305030304" pitchFamily="18" charset="0"/>
                        </a:rPr>
                        <a:t>No of leases</a:t>
                      </a:r>
                    </a:p>
                    <a:p>
                      <a:pPr algn="ctr"/>
                      <a:r>
                        <a:rPr lang="en-US" sz="1400" dirty="0" smtClean="0">
                          <a:latin typeface="Book Antiqua" panose="02040602050305030304" pitchFamily="18" charset="0"/>
                        </a:rPr>
                        <a:t>with options</a:t>
                      </a:r>
                    </a:p>
                    <a:p>
                      <a:pPr algn="ctr"/>
                      <a:r>
                        <a:rPr lang="en-US" sz="1400" dirty="0" smtClean="0">
                          <a:latin typeface="Book Antiqua" panose="02040602050305030304" pitchFamily="18" charset="0"/>
                        </a:rPr>
                        <a:t>to purchase</a:t>
                      </a:r>
                      <a:endParaRPr lang="en-US" sz="1400" dirty="0">
                        <a:latin typeface="Book Antiqua" panose="02040602050305030304" pitchFamily="18" charset="0"/>
                      </a:endParaRPr>
                    </a:p>
                  </a:txBody>
                  <a:tcPr anchor="ctr">
                    <a:solidFill>
                      <a:schemeClr val="tx2">
                        <a:lumMod val="75000"/>
                      </a:schemeClr>
                    </a:solidFill>
                  </a:tcPr>
                </a:tc>
                <a:tc>
                  <a:txBody>
                    <a:bodyPr/>
                    <a:lstStyle/>
                    <a:p>
                      <a:pPr algn="ctr"/>
                      <a:r>
                        <a:rPr lang="en-US" sz="1400" dirty="0" smtClean="0">
                          <a:latin typeface="Book Antiqua" panose="02040602050305030304" pitchFamily="18" charset="0"/>
                        </a:rPr>
                        <a:t>No of leases</a:t>
                      </a:r>
                    </a:p>
                    <a:p>
                      <a:pPr algn="ctr"/>
                      <a:r>
                        <a:rPr lang="en-US" sz="1400" dirty="0" smtClean="0">
                          <a:latin typeface="Book Antiqua" panose="02040602050305030304" pitchFamily="18" charset="0"/>
                        </a:rPr>
                        <a:t>with variable</a:t>
                      </a:r>
                    </a:p>
                    <a:p>
                      <a:pPr algn="ctr"/>
                      <a:r>
                        <a:rPr lang="en-US" sz="1400" dirty="0" smtClean="0">
                          <a:latin typeface="Book Antiqua" panose="02040602050305030304" pitchFamily="18" charset="0"/>
                        </a:rPr>
                        <a:t>payments</a:t>
                      </a:r>
                    </a:p>
                    <a:p>
                      <a:pPr algn="ctr"/>
                      <a:r>
                        <a:rPr lang="en-US" sz="1400" dirty="0" smtClean="0">
                          <a:latin typeface="Book Antiqua" panose="02040602050305030304" pitchFamily="18" charset="0"/>
                        </a:rPr>
                        <a:t>linked to an</a:t>
                      </a:r>
                    </a:p>
                    <a:p>
                      <a:pPr algn="ctr"/>
                      <a:r>
                        <a:rPr lang="en-US" sz="1400" smtClean="0">
                          <a:latin typeface="Book Antiqua" panose="02040602050305030304" pitchFamily="18" charset="0"/>
                        </a:rPr>
                        <a:t>index</a:t>
                      </a:r>
                      <a:endParaRPr lang="en-US" sz="1400" dirty="0">
                        <a:latin typeface="Book Antiqua" panose="02040602050305030304" pitchFamily="18" charset="0"/>
                      </a:endParaRPr>
                    </a:p>
                  </a:txBody>
                  <a:tcPr anchor="ctr">
                    <a:solidFill>
                      <a:schemeClr val="tx2">
                        <a:lumMod val="75000"/>
                      </a:schemeClr>
                    </a:solidFill>
                  </a:tcPr>
                </a:tc>
                <a:tc>
                  <a:txBody>
                    <a:bodyPr/>
                    <a:lstStyle/>
                    <a:p>
                      <a:pPr algn="ctr"/>
                      <a:r>
                        <a:rPr lang="en-US" sz="1400" dirty="0" smtClean="0">
                          <a:latin typeface="Book Antiqua" panose="02040602050305030304" pitchFamily="18" charset="0"/>
                        </a:rPr>
                        <a:t>No of</a:t>
                      </a:r>
                    </a:p>
                    <a:p>
                      <a:pPr algn="ctr"/>
                      <a:r>
                        <a:rPr lang="en-US" sz="1400" dirty="0" smtClean="0">
                          <a:latin typeface="Book Antiqua" panose="02040602050305030304" pitchFamily="18" charset="0"/>
                        </a:rPr>
                        <a:t>leases with</a:t>
                      </a:r>
                    </a:p>
                    <a:p>
                      <a:pPr algn="ctr"/>
                      <a:r>
                        <a:rPr lang="en-US" sz="1400" dirty="0" smtClean="0">
                          <a:latin typeface="Book Antiqua" panose="02040602050305030304" pitchFamily="18" charset="0"/>
                        </a:rPr>
                        <a:t>termination</a:t>
                      </a:r>
                    </a:p>
                    <a:p>
                      <a:pPr algn="ctr"/>
                      <a:r>
                        <a:rPr lang="en-US" sz="1400" dirty="0" smtClean="0">
                          <a:latin typeface="Book Antiqua" panose="02040602050305030304" pitchFamily="18" charset="0"/>
                        </a:rPr>
                        <a:t>options</a:t>
                      </a:r>
                      <a:endParaRPr lang="en-US" sz="1400" dirty="0">
                        <a:latin typeface="Book Antiqua" panose="02040602050305030304" pitchFamily="18" charset="0"/>
                      </a:endParaRPr>
                    </a:p>
                  </a:txBody>
                  <a:tcPr anchor="ctr">
                    <a:solidFill>
                      <a:schemeClr val="tx2">
                        <a:lumMod val="75000"/>
                      </a:schemeClr>
                    </a:solidFill>
                  </a:tcPr>
                </a:tc>
              </a:tr>
              <a:tr h="520178">
                <a:tc>
                  <a:txBody>
                    <a:bodyPr/>
                    <a:lstStyle/>
                    <a:p>
                      <a:r>
                        <a:rPr lang="en-US" sz="1400" dirty="0" smtClean="0">
                          <a:latin typeface="Book Antiqua" panose="02040602050305030304" pitchFamily="18" charset="0"/>
                        </a:rPr>
                        <a:t>Office building</a:t>
                      </a:r>
                      <a:endParaRPr lang="en-US" sz="1400" dirty="0">
                        <a:latin typeface="Book Antiqua" panose="02040602050305030304" pitchFamily="18" charset="0"/>
                      </a:endParaRPr>
                    </a:p>
                  </a:txBody>
                  <a:tcPr/>
                </a:tc>
                <a:tc>
                  <a:txBody>
                    <a:bodyPr/>
                    <a:lstStyle/>
                    <a:p>
                      <a:pPr algn="ctr"/>
                      <a:r>
                        <a:rPr lang="en-US" sz="1400" dirty="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 - X</a:t>
                      </a:r>
                      <a:endParaRPr lang="en-US" sz="1400" dirty="0" smtClean="0">
                        <a:latin typeface="Book Antiqua" panose="02040602050305030304" pitchFamily="18" charset="0"/>
                      </a:endParaRPr>
                    </a:p>
                    <a:p>
                      <a:pPr algn="ctr"/>
                      <a:r>
                        <a:rPr lang="en-US" sz="1400" dirty="0" smtClean="0">
                          <a:latin typeface="Book Antiqua" panose="02040602050305030304" pitchFamily="18" charset="0"/>
                        </a:rPr>
                        <a:t>years</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 </a:t>
                      </a:r>
                      <a:r>
                        <a:rPr lang="en-US" sz="1400" dirty="0" smtClean="0">
                          <a:latin typeface="Book Antiqua" panose="02040602050305030304" pitchFamily="18" charset="0"/>
                        </a:rPr>
                        <a:t>years</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r>
              <a:tr h="520178">
                <a:tc>
                  <a:txBody>
                    <a:bodyPr/>
                    <a:lstStyle/>
                    <a:p>
                      <a:r>
                        <a:rPr lang="en-US" sz="1400" dirty="0" smtClean="0">
                          <a:latin typeface="Book Antiqua" panose="02040602050305030304" pitchFamily="18" charset="0"/>
                        </a:rPr>
                        <a:t>Warehouse and related facilities</a:t>
                      </a:r>
                      <a:endParaRPr lang="en-US" sz="1400" dirty="0">
                        <a:latin typeface="Book Antiqua" panose="02040602050305030304" pitchFamily="18" charset="0"/>
                      </a:endParaRPr>
                    </a:p>
                  </a:txBody>
                  <a:tcP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dirty="0" smtClean="0">
                          <a:latin typeface="Book Antiqua" panose="02040602050305030304" pitchFamily="18" charset="0"/>
                        </a:rPr>
                        <a:t>X - X</a:t>
                      </a:r>
                    </a:p>
                    <a:p>
                      <a:pPr algn="ctr"/>
                      <a:r>
                        <a:rPr lang="en-US" sz="1400" dirty="0" smtClean="0">
                          <a:latin typeface="Book Antiqua" panose="02040602050305030304" pitchFamily="18" charset="0"/>
                        </a:rPr>
                        <a:t>years</a:t>
                      </a:r>
                      <a:endParaRPr lang="en-US" sz="1400" dirty="0">
                        <a:latin typeface="Book Antiqua" panose="02040602050305030304" pitchFamily="18" charset="0"/>
                      </a:endParaRPr>
                    </a:p>
                  </a:txBody>
                  <a:tcPr anchor="ctr"/>
                </a:tc>
                <a:tc>
                  <a:txBody>
                    <a:bodyPr/>
                    <a:lstStyle/>
                    <a:p>
                      <a:pPr algn="ctr"/>
                      <a:r>
                        <a:rPr lang="en-US" sz="1400" dirty="0" smtClean="0">
                          <a:latin typeface="Book Antiqua" panose="02040602050305030304" pitchFamily="18" charset="0"/>
                        </a:rPr>
                        <a:t>X years</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r>
              <a:tr h="520178">
                <a:tc>
                  <a:txBody>
                    <a:bodyPr/>
                    <a:lstStyle/>
                    <a:p>
                      <a:r>
                        <a:rPr lang="en-US" sz="1400" dirty="0" smtClean="0">
                          <a:latin typeface="Book Antiqua" panose="02040602050305030304" pitchFamily="18" charset="0"/>
                        </a:rPr>
                        <a:t>Vehicles</a:t>
                      </a:r>
                      <a:endParaRPr lang="en-US" sz="1400" dirty="0">
                        <a:latin typeface="Book Antiqua" panose="02040602050305030304" pitchFamily="18" charset="0"/>
                      </a:endParaRPr>
                    </a:p>
                  </a:txBody>
                  <a:tcP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dirty="0" smtClean="0">
                          <a:latin typeface="Book Antiqua" panose="02040602050305030304" pitchFamily="18" charset="0"/>
                        </a:rPr>
                        <a:t>X - X</a:t>
                      </a:r>
                    </a:p>
                    <a:p>
                      <a:pPr algn="ctr"/>
                      <a:r>
                        <a:rPr lang="en-US" sz="1400" dirty="0" smtClean="0">
                          <a:latin typeface="Book Antiqua" panose="02040602050305030304" pitchFamily="18" charset="0"/>
                        </a:rPr>
                        <a:t>years</a:t>
                      </a:r>
                      <a:endParaRPr lang="en-US" sz="1400" dirty="0">
                        <a:latin typeface="Book Antiqua" panose="02040602050305030304" pitchFamily="18" charset="0"/>
                      </a:endParaRPr>
                    </a:p>
                  </a:txBody>
                  <a:tcPr anchor="ctr"/>
                </a:tc>
                <a:tc>
                  <a:txBody>
                    <a:bodyPr/>
                    <a:lstStyle/>
                    <a:p>
                      <a:pPr algn="ctr"/>
                      <a:r>
                        <a:rPr lang="en-US" sz="1400" dirty="0" smtClean="0">
                          <a:latin typeface="Book Antiqua" panose="02040602050305030304" pitchFamily="18" charset="0"/>
                        </a:rPr>
                        <a:t>X years</a:t>
                      </a:r>
                      <a:endParaRPr lang="en-US" sz="1400" dirty="0">
                        <a:latin typeface="Book Antiqua" panose="02040602050305030304" pitchFamily="18" charset="0"/>
                      </a:endParaRPr>
                    </a:p>
                  </a:txBody>
                  <a:tcPr anchor="ctr"/>
                </a:tc>
                <a:tc>
                  <a:txBody>
                    <a:bodyPr/>
                    <a:lstStyle/>
                    <a:p>
                      <a:pPr algn="ctr"/>
                      <a:r>
                        <a:rPr lang="en-US" sz="1400" dirty="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r>
              <a:tr h="520178">
                <a:tc>
                  <a:txBody>
                    <a:bodyPr/>
                    <a:lstStyle/>
                    <a:p>
                      <a:r>
                        <a:rPr lang="en-US" sz="1400" dirty="0" smtClean="0">
                          <a:latin typeface="Book Antiqua" panose="02040602050305030304" pitchFamily="18" charset="0"/>
                        </a:rPr>
                        <a:t>IT equipment</a:t>
                      </a:r>
                      <a:endParaRPr lang="en-US" sz="1400" dirty="0">
                        <a:latin typeface="Book Antiqua" panose="02040602050305030304" pitchFamily="18" charset="0"/>
                      </a:endParaRPr>
                    </a:p>
                  </a:txBody>
                  <a:tcP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 - X</a:t>
                      </a:r>
                      <a:endParaRPr lang="en-US" sz="1400" dirty="0" smtClean="0">
                        <a:latin typeface="Book Antiqua" panose="02040602050305030304" pitchFamily="18" charset="0"/>
                      </a:endParaRPr>
                    </a:p>
                    <a:p>
                      <a:pPr algn="ctr"/>
                      <a:r>
                        <a:rPr lang="en-US" sz="1400" dirty="0" smtClean="0">
                          <a:latin typeface="Book Antiqua" panose="02040602050305030304" pitchFamily="18" charset="0"/>
                        </a:rPr>
                        <a:t>years</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 </a:t>
                      </a:r>
                      <a:r>
                        <a:rPr lang="en-US" sz="1400" dirty="0" smtClean="0">
                          <a:latin typeface="Book Antiqua" panose="02040602050305030304" pitchFamily="18" charset="0"/>
                        </a:rPr>
                        <a:t>years</a:t>
                      </a:r>
                      <a:endParaRPr lang="en-US" sz="1400" dirty="0">
                        <a:latin typeface="Book Antiqua" panose="02040602050305030304" pitchFamily="18" charset="0"/>
                      </a:endParaRPr>
                    </a:p>
                  </a:txBody>
                  <a:tcPr anchor="ctr"/>
                </a:tc>
                <a:tc>
                  <a:txBody>
                    <a:bodyPr/>
                    <a:lstStyle/>
                    <a:p>
                      <a:pPr algn="ctr"/>
                      <a:r>
                        <a:rPr lang="en-US" sz="1400" dirty="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dirty="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r>
              <a:tr h="520178">
                <a:tc>
                  <a:txBody>
                    <a:bodyPr/>
                    <a:lstStyle/>
                    <a:p>
                      <a:r>
                        <a:rPr lang="en-US" sz="1400" dirty="0" smtClean="0">
                          <a:latin typeface="Book Antiqua" panose="02040602050305030304" pitchFamily="18" charset="0"/>
                        </a:rPr>
                        <a:t>Plant and machinery</a:t>
                      </a:r>
                      <a:endParaRPr lang="en-US" sz="1400" dirty="0">
                        <a:latin typeface="Book Antiqua" panose="02040602050305030304" pitchFamily="18" charset="0"/>
                      </a:endParaRPr>
                    </a:p>
                  </a:txBody>
                  <a:tcPr/>
                </a:tc>
                <a:tc>
                  <a:txBody>
                    <a:bodyPr/>
                    <a:lstStyle/>
                    <a:p>
                      <a:pPr algn="ctr"/>
                      <a:r>
                        <a:rPr lang="en-US" sz="1400" dirty="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dirty="0" smtClean="0">
                          <a:latin typeface="Book Antiqua" panose="02040602050305030304" pitchFamily="18" charset="0"/>
                        </a:rPr>
                        <a:t>X - X</a:t>
                      </a:r>
                    </a:p>
                    <a:p>
                      <a:pPr algn="ctr"/>
                      <a:r>
                        <a:rPr lang="en-US" sz="1400" dirty="0" smtClean="0">
                          <a:latin typeface="Book Antiqua" panose="02040602050305030304" pitchFamily="18" charset="0"/>
                        </a:rPr>
                        <a:t>years</a:t>
                      </a:r>
                      <a:endParaRPr lang="en-US" sz="1400" dirty="0">
                        <a:latin typeface="Book Antiqua" panose="02040602050305030304" pitchFamily="18" charset="0"/>
                      </a:endParaRPr>
                    </a:p>
                  </a:txBody>
                  <a:tcPr anchor="ctr"/>
                </a:tc>
                <a:tc>
                  <a:txBody>
                    <a:bodyPr/>
                    <a:lstStyle/>
                    <a:p>
                      <a:pPr algn="ctr"/>
                      <a:r>
                        <a:rPr lang="en-US" sz="1400" dirty="0" smtClean="0">
                          <a:latin typeface="Book Antiqua" panose="02040602050305030304" pitchFamily="18" charset="0"/>
                        </a:rPr>
                        <a:t>X years</a:t>
                      </a:r>
                      <a:endParaRPr lang="en-US" sz="1400" dirty="0">
                        <a:latin typeface="Book Antiqua" panose="02040602050305030304" pitchFamily="18" charset="0"/>
                      </a:endParaRPr>
                    </a:p>
                  </a:txBody>
                  <a:tcPr anchor="ctr"/>
                </a:tc>
                <a:tc>
                  <a:txBody>
                    <a:bodyPr/>
                    <a:lstStyle/>
                    <a:p>
                      <a:pPr algn="ctr"/>
                      <a:r>
                        <a:rPr lang="en-US" sz="1400" dirty="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dirty="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dirty="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dirty="0" smtClean="0">
                          <a:latin typeface="Book Antiqua" panose="02040602050305030304" pitchFamily="18" charset="0"/>
                        </a:rPr>
                        <a:t>X</a:t>
                      </a:r>
                      <a:endParaRPr lang="en-US" sz="1400" dirty="0">
                        <a:latin typeface="Book Antiqua" panose="02040602050305030304" pitchFamily="18" charset="0"/>
                      </a:endParaRPr>
                    </a:p>
                  </a:txBody>
                  <a:tcPr anchor="ctr"/>
                </a:tc>
              </a:tr>
            </a:tbl>
          </a:graphicData>
        </a:graphic>
      </p:graphicFrame>
    </p:spTree>
    <p:extLst>
      <p:ext uri="{BB962C8B-B14F-4D97-AF65-F5344CB8AC3E}">
        <p14:creationId xmlns:p14="http://schemas.microsoft.com/office/powerpoint/2010/main" val="146156409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Palatino Linotype" panose="02040502050505030304" pitchFamily="18" charset="0"/>
              </a:rPr>
              <a:t>IFRS 16 - Presentation</a:t>
            </a:r>
            <a:endParaRPr lang="en-GB" sz="6000" dirty="0">
              <a:latin typeface="Palatino Linotype" panose="02040502050505030304" pitchFamily="18" charset="0"/>
            </a:endParaRPr>
          </a:p>
        </p:txBody>
      </p:sp>
      <p:sp>
        <p:nvSpPr>
          <p:cNvPr id="4" name="Title 1"/>
          <p:cNvSpPr txBox="1">
            <a:spLocks/>
          </p:cNvSpPr>
          <p:nvPr/>
        </p:nvSpPr>
        <p:spPr>
          <a:xfrm>
            <a:off x="98474" y="1030140"/>
            <a:ext cx="7603092" cy="75055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latin typeface="Palatino Linotype" panose="02040502050505030304" pitchFamily="18" charset="0"/>
              </a:rPr>
              <a:t>Leases</a:t>
            </a:r>
            <a:endParaRPr lang="en-GB" sz="4000" dirty="0">
              <a:latin typeface="Palatino Linotype" panose="02040502050505030304" pitchFamily="18" charset="0"/>
            </a:endParaRPr>
          </a:p>
        </p:txBody>
      </p:sp>
      <p:sp>
        <p:nvSpPr>
          <p:cNvPr id="6" name="Title 1"/>
          <p:cNvSpPr txBox="1">
            <a:spLocks/>
          </p:cNvSpPr>
          <p:nvPr/>
        </p:nvSpPr>
        <p:spPr>
          <a:xfrm>
            <a:off x="98475" y="1807587"/>
            <a:ext cx="8615220" cy="1068947"/>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1800" dirty="0">
                <a:solidFill>
                  <a:schemeClr val="tx1"/>
                </a:solidFill>
                <a:latin typeface="Book Antiqua" panose="02040602050305030304" pitchFamily="18" charset="0"/>
              </a:rPr>
              <a:t>The </a:t>
            </a:r>
            <a:r>
              <a:rPr lang="en-US" sz="1800" dirty="0" smtClean="0">
                <a:solidFill>
                  <a:schemeClr val="tx1"/>
                </a:solidFill>
                <a:latin typeface="Book Antiqua" panose="02040602050305030304" pitchFamily="18" charset="0"/>
              </a:rPr>
              <a:t>Entity </a:t>
            </a:r>
            <a:r>
              <a:rPr lang="en-US" sz="1800" dirty="0">
                <a:solidFill>
                  <a:schemeClr val="tx1"/>
                </a:solidFill>
                <a:latin typeface="Book Antiqua" panose="02040602050305030304" pitchFamily="18" charset="0"/>
              </a:rPr>
              <a:t>operates a factory shop which is subject to a </a:t>
            </a:r>
            <a:r>
              <a:rPr lang="en-US" sz="1800" dirty="0" smtClean="0">
                <a:solidFill>
                  <a:schemeClr val="tx1"/>
                </a:solidFill>
                <a:latin typeface="Book Antiqua" panose="02040602050305030304" pitchFamily="18" charset="0"/>
              </a:rPr>
              <a:t>X-year </a:t>
            </a:r>
            <a:r>
              <a:rPr lang="en-US" sz="1800" dirty="0">
                <a:solidFill>
                  <a:schemeClr val="tx1"/>
                </a:solidFill>
                <a:latin typeface="Book Antiqua" panose="02040602050305030304" pitchFamily="18" charset="0"/>
              </a:rPr>
              <a:t>lease and is included in </a:t>
            </a:r>
            <a:r>
              <a:rPr lang="en-US" sz="1800" dirty="0" smtClean="0">
                <a:solidFill>
                  <a:schemeClr val="tx1"/>
                </a:solidFill>
                <a:latin typeface="Book Antiqua" panose="02040602050305030304" pitchFamily="18" charset="0"/>
              </a:rPr>
              <a:t>warehouse and </a:t>
            </a:r>
            <a:r>
              <a:rPr lang="en-US" sz="1800" dirty="0">
                <a:solidFill>
                  <a:schemeClr val="tx1"/>
                </a:solidFill>
                <a:latin typeface="Book Antiqua" panose="02040602050305030304" pitchFamily="18" charset="0"/>
              </a:rPr>
              <a:t>related facilities. All the rentals are based on </a:t>
            </a:r>
            <a:r>
              <a:rPr lang="en-US" sz="1800" dirty="0" smtClean="0">
                <a:solidFill>
                  <a:schemeClr val="tx1"/>
                </a:solidFill>
                <a:latin typeface="Book Antiqua" panose="02040602050305030304" pitchFamily="18" charset="0"/>
              </a:rPr>
              <a:t>X% </a:t>
            </a:r>
            <a:r>
              <a:rPr lang="en-US" sz="1800" dirty="0">
                <a:solidFill>
                  <a:schemeClr val="tx1"/>
                </a:solidFill>
                <a:latin typeface="Book Antiqua" panose="02040602050305030304" pitchFamily="18" charset="0"/>
              </a:rPr>
              <a:t>of sales achieved from that shop. Those </a:t>
            </a:r>
            <a:r>
              <a:rPr lang="en-US" sz="1800" dirty="0" smtClean="0">
                <a:solidFill>
                  <a:schemeClr val="tx1"/>
                </a:solidFill>
                <a:latin typeface="Book Antiqua" panose="02040602050305030304" pitchFamily="18" charset="0"/>
              </a:rPr>
              <a:t>lease payments </a:t>
            </a:r>
            <a:r>
              <a:rPr lang="en-US" sz="1800" dirty="0">
                <a:solidFill>
                  <a:schemeClr val="tx1"/>
                </a:solidFill>
                <a:latin typeface="Book Antiqua" panose="02040602050305030304" pitchFamily="18" charset="0"/>
              </a:rPr>
              <a:t>are </a:t>
            </a:r>
            <a:r>
              <a:rPr lang="en-US" sz="1800" dirty="0" smtClean="0">
                <a:solidFill>
                  <a:schemeClr val="tx1"/>
                </a:solidFill>
                <a:latin typeface="Book Antiqua" panose="02040602050305030304" pitchFamily="18" charset="0"/>
              </a:rPr>
              <a:t>expensed </a:t>
            </a:r>
            <a:r>
              <a:rPr lang="en-US" sz="1800" dirty="0">
                <a:solidFill>
                  <a:schemeClr val="tx1"/>
                </a:solidFill>
                <a:latin typeface="Book Antiqua" panose="02040602050305030304" pitchFamily="18" charset="0"/>
              </a:rPr>
              <a:t>as incurred (see further variable lease payments below).</a:t>
            </a:r>
            <a:endParaRPr lang="en-GB" sz="1800" dirty="0">
              <a:solidFill>
                <a:schemeClr val="tx1"/>
              </a:solidFill>
              <a:latin typeface="Book Antiqua" panose="02040602050305030304" pitchFamily="18" charset="0"/>
            </a:endParaRPr>
          </a:p>
        </p:txBody>
      </p:sp>
      <p:sp>
        <p:nvSpPr>
          <p:cNvPr id="7" name="Title 1"/>
          <p:cNvSpPr txBox="1">
            <a:spLocks/>
          </p:cNvSpPr>
          <p:nvPr/>
        </p:nvSpPr>
        <p:spPr>
          <a:xfrm>
            <a:off x="98474" y="4090362"/>
            <a:ext cx="8615221" cy="193391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1800" dirty="0">
                <a:solidFill>
                  <a:schemeClr val="tx1"/>
                </a:solidFill>
                <a:latin typeface="Book Antiqua" panose="02040602050305030304" pitchFamily="18" charset="0"/>
              </a:rPr>
              <a:t>The </a:t>
            </a:r>
            <a:r>
              <a:rPr lang="en-US" sz="1800" dirty="0" smtClean="0">
                <a:solidFill>
                  <a:schemeClr val="tx1"/>
                </a:solidFill>
                <a:latin typeface="Book Antiqua" panose="02040602050305030304" pitchFamily="18" charset="0"/>
              </a:rPr>
              <a:t>Entity </a:t>
            </a:r>
            <a:r>
              <a:rPr lang="en-US" sz="1800" dirty="0">
                <a:solidFill>
                  <a:schemeClr val="tx1"/>
                </a:solidFill>
                <a:latin typeface="Book Antiqua" panose="02040602050305030304" pitchFamily="18" charset="0"/>
              </a:rPr>
              <a:t>has provided residual value guarantees to the lessor in respect of </a:t>
            </a:r>
            <a:r>
              <a:rPr lang="en-US" sz="1800" dirty="0" smtClean="0">
                <a:solidFill>
                  <a:schemeClr val="tx1"/>
                </a:solidFill>
                <a:latin typeface="Book Antiqua" panose="02040602050305030304" pitchFamily="18" charset="0"/>
              </a:rPr>
              <a:t>X </a:t>
            </a:r>
            <a:r>
              <a:rPr lang="en-US" sz="1800" dirty="0">
                <a:solidFill>
                  <a:schemeClr val="tx1"/>
                </a:solidFill>
                <a:latin typeface="Book Antiqua" panose="02040602050305030304" pitchFamily="18" charset="0"/>
              </a:rPr>
              <a:t>vans. </a:t>
            </a:r>
            <a:r>
              <a:rPr lang="en-US" sz="1800" dirty="0" smtClean="0">
                <a:solidFill>
                  <a:schemeClr val="tx1"/>
                </a:solidFill>
                <a:latin typeface="Book Antiqua" panose="02040602050305030304" pitchFamily="18" charset="0"/>
              </a:rPr>
              <a:t>At 31 </a:t>
            </a:r>
            <a:r>
              <a:rPr lang="en-US" sz="1800" dirty="0">
                <a:solidFill>
                  <a:schemeClr val="tx1"/>
                </a:solidFill>
                <a:latin typeface="Book Antiqua" panose="02040602050305030304" pitchFamily="18" charset="0"/>
              </a:rPr>
              <a:t>December 2019 the </a:t>
            </a:r>
            <a:r>
              <a:rPr lang="en-US" sz="1800" dirty="0" smtClean="0">
                <a:solidFill>
                  <a:schemeClr val="tx1"/>
                </a:solidFill>
                <a:latin typeface="Book Antiqua" panose="02040602050305030304" pitchFamily="18" charset="0"/>
              </a:rPr>
              <a:t>expected </a:t>
            </a:r>
            <a:r>
              <a:rPr lang="en-US" sz="1800" dirty="0">
                <a:solidFill>
                  <a:schemeClr val="tx1"/>
                </a:solidFill>
                <a:latin typeface="Book Antiqua" panose="02040602050305030304" pitchFamily="18" charset="0"/>
              </a:rPr>
              <a:t>payment due under that guarantee is CU </a:t>
            </a:r>
            <a:r>
              <a:rPr lang="en-US" sz="1800" dirty="0" smtClean="0">
                <a:solidFill>
                  <a:schemeClr val="tx1"/>
                </a:solidFill>
                <a:latin typeface="Book Antiqua" panose="02040602050305030304" pitchFamily="18" charset="0"/>
              </a:rPr>
              <a:t>X. </a:t>
            </a:r>
            <a:r>
              <a:rPr lang="en-US" sz="1800" dirty="0">
                <a:solidFill>
                  <a:schemeClr val="tx1"/>
                </a:solidFill>
                <a:latin typeface="Book Antiqua" panose="02040602050305030304" pitchFamily="18" charset="0"/>
              </a:rPr>
              <a:t>That amount </a:t>
            </a:r>
            <a:r>
              <a:rPr lang="en-US" sz="1800" dirty="0" smtClean="0">
                <a:solidFill>
                  <a:schemeClr val="tx1"/>
                </a:solidFill>
                <a:latin typeface="Book Antiqua" panose="02040602050305030304" pitchFamily="18" charset="0"/>
              </a:rPr>
              <a:t>is reflected </a:t>
            </a:r>
            <a:r>
              <a:rPr lang="en-US" sz="1800" dirty="0">
                <a:solidFill>
                  <a:schemeClr val="tx1"/>
                </a:solidFill>
                <a:latin typeface="Book Antiqua" panose="02040602050305030304" pitchFamily="18" charset="0"/>
              </a:rPr>
              <a:t>in the related right-of-use assets and lease liabilities and is re-assessed if there is </a:t>
            </a:r>
            <a:r>
              <a:rPr lang="en-US" sz="1800" dirty="0" smtClean="0">
                <a:solidFill>
                  <a:schemeClr val="tx1"/>
                </a:solidFill>
                <a:latin typeface="Book Antiqua" panose="02040602050305030304" pitchFamily="18" charset="0"/>
              </a:rPr>
              <a:t>an indication </a:t>
            </a:r>
            <a:r>
              <a:rPr lang="en-US" sz="1800" dirty="0">
                <a:solidFill>
                  <a:schemeClr val="tx1"/>
                </a:solidFill>
                <a:latin typeface="Book Antiqua" panose="02040602050305030304" pitchFamily="18" charset="0"/>
              </a:rPr>
              <a:t>that circumstances relating to those assets have changed since commencement of </a:t>
            </a:r>
            <a:r>
              <a:rPr lang="en-US" sz="1800" dirty="0" smtClean="0">
                <a:solidFill>
                  <a:schemeClr val="tx1"/>
                </a:solidFill>
                <a:latin typeface="Book Antiqua" panose="02040602050305030304" pitchFamily="18" charset="0"/>
              </a:rPr>
              <a:t>the leases</a:t>
            </a:r>
            <a:r>
              <a:rPr lang="en-US" sz="1800" dirty="0">
                <a:solidFill>
                  <a:schemeClr val="tx1"/>
                </a:solidFill>
                <a:latin typeface="Book Antiqua" panose="02040602050305030304" pitchFamily="18" charset="0"/>
              </a:rPr>
              <a:t>. Factors that affect the amount of the guarantee include changes in market prices, </a:t>
            </a:r>
            <a:r>
              <a:rPr lang="en-US" sz="1800" dirty="0" smtClean="0">
                <a:solidFill>
                  <a:schemeClr val="tx1"/>
                </a:solidFill>
                <a:latin typeface="Book Antiqua" panose="02040602050305030304" pitchFamily="18" charset="0"/>
              </a:rPr>
              <a:t>actual use </a:t>
            </a:r>
            <a:r>
              <a:rPr lang="en-US" sz="1800" dirty="0">
                <a:solidFill>
                  <a:schemeClr val="tx1"/>
                </a:solidFill>
                <a:latin typeface="Book Antiqua" panose="02040602050305030304" pitchFamily="18" charset="0"/>
              </a:rPr>
              <a:t>of the van against anticipated use, and the condition of the vans at the end of the lease.</a:t>
            </a:r>
            <a:endParaRPr lang="en-GB" sz="1800" dirty="0">
              <a:solidFill>
                <a:schemeClr val="tx1"/>
              </a:solidFill>
              <a:latin typeface="Book Antiqua" panose="02040602050305030304" pitchFamily="18" charset="0"/>
            </a:endParaRPr>
          </a:p>
        </p:txBody>
      </p:sp>
      <p:pic>
        <p:nvPicPr>
          <p:cNvPr id="8" name="Picture 6" descr="\\Cagmasrv1\sso$\Gestion_Deloitte\Global_Brand\- Templates\Icons\Iconography Deloitte\Icon_Factory_LGreen.png"/>
          <p:cNvPicPr>
            <a:picLocks noChangeAspect="1" noChangeArrowheads="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587753" y="1522089"/>
            <a:ext cx="1939017" cy="16399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agmasrv1\sso$\Gestion_Deloitte\Global_Brand\- Templates\Icons\Iconography Deloitte\Icon_Delivery_van_MBlue.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587753" y="4566410"/>
            <a:ext cx="1964019" cy="102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63332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Palatino Linotype" panose="02040502050505030304" pitchFamily="18" charset="0"/>
              </a:rPr>
              <a:t>IFRS 16 - Presentation</a:t>
            </a:r>
            <a:endParaRPr lang="en-GB" sz="6000" dirty="0">
              <a:latin typeface="Palatino Linotype" panose="02040502050505030304" pitchFamily="18" charset="0"/>
            </a:endParaRPr>
          </a:p>
        </p:txBody>
      </p:sp>
      <p:sp>
        <p:nvSpPr>
          <p:cNvPr id="4" name="Title 1"/>
          <p:cNvSpPr txBox="1">
            <a:spLocks/>
          </p:cNvSpPr>
          <p:nvPr/>
        </p:nvSpPr>
        <p:spPr>
          <a:xfrm>
            <a:off x="98474" y="1057034"/>
            <a:ext cx="7603092" cy="75055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a:latin typeface="Palatino Linotype" panose="02040502050505030304" pitchFamily="18" charset="0"/>
              </a:rPr>
              <a:t>Right-of-use assets</a:t>
            </a:r>
          </a:p>
        </p:txBody>
      </p:sp>
      <p:sp>
        <p:nvSpPr>
          <p:cNvPr id="6" name="Title 1"/>
          <p:cNvSpPr txBox="1">
            <a:spLocks/>
          </p:cNvSpPr>
          <p:nvPr/>
        </p:nvSpPr>
        <p:spPr>
          <a:xfrm>
            <a:off x="98473" y="1807588"/>
            <a:ext cx="11343459" cy="437882"/>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1800" dirty="0">
                <a:solidFill>
                  <a:schemeClr val="tx1"/>
                </a:solidFill>
                <a:latin typeface="Book Antiqua" panose="02040602050305030304" pitchFamily="18" charset="0"/>
              </a:rPr>
              <a:t>Additional information on the right-of-use assets by class of assets is as follows:</a:t>
            </a:r>
            <a:endParaRPr lang="en-GB" sz="1800" dirty="0">
              <a:solidFill>
                <a:schemeClr val="tx1"/>
              </a:solidFill>
              <a:latin typeface="Book Antiqua" panose="0204060205030503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90169469"/>
              </p:ext>
            </p:extLst>
          </p:nvPr>
        </p:nvGraphicFramePr>
        <p:xfrm>
          <a:off x="237995" y="2406798"/>
          <a:ext cx="11031018" cy="2890520"/>
        </p:xfrm>
        <a:graphic>
          <a:graphicData uri="http://schemas.openxmlformats.org/drawingml/2006/table">
            <a:tbl>
              <a:tblPr firstRow="1" bandRow="1">
                <a:tableStyleId>{5C22544A-7EE6-4342-B048-85BDC9FD1C3A}</a:tableStyleId>
              </a:tblPr>
              <a:tblGrid>
                <a:gridCol w="2411207"/>
                <a:gridCol w="1265799"/>
                <a:gridCol w="1838503"/>
                <a:gridCol w="1838503"/>
                <a:gridCol w="1838503"/>
                <a:gridCol w="1838503"/>
              </a:tblGrid>
              <a:tr h="370840">
                <a:tc>
                  <a:txBody>
                    <a:bodyPr/>
                    <a:lstStyle/>
                    <a:p>
                      <a:endParaRPr lang="en-US" sz="1400" dirty="0">
                        <a:latin typeface="Book Antiqua" panose="02040602050305030304" pitchFamily="18" charset="0"/>
                      </a:endParaRPr>
                    </a:p>
                  </a:txBody>
                  <a:tcPr>
                    <a:solidFill>
                      <a:schemeClr val="tx2">
                        <a:lumMod val="75000"/>
                      </a:schemeClr>
                    </a:solidFill>
                  </a:tcPr>
                </a:tc>
                <a:tc>
                  <a:txBody>
                    <a:bodyPr/>
                    <a:lstStyle/>
                    <a:p>
                      <a:pPr algn="ctr"/>
                      <a:r>
                        <a:rPr lang="en-US" sz="1400" dirty="0" smtClean="0">
                          <a:latin typeface="Book Antiqua" panose="02040602050305030304" pitchFamily="18" charset="0"/>
                        </a:rPr>
                        <a:t>Asset</a:t>
                      </a:r>
                      <a:endParaRPr lang="en-US" sz="1400" dirty="0">
                        <a:latin typeface="Book Antiqua" panose="02040602050305030304" pitchFamily="18" charset="0"/>
                      </a:endParaRPr>
                    </a:p>
                  </a:txBody>
                  <a:tcPr anchor="ctr">
                    <a:solidFill>
                      <a:schemeClr val="tx2">
                        <a:lumMod val="75000"/>
                      </a:schemeClr>
                    </a:solidFill>
                  </a:tcPr>
                </a:tc>
                <a:tc>
                  <a:txBody>
                    <a:bodyPr/>
                    <a:lstStyle/>
                    <a:p>
                      <a:pPr algn="ctr"/>
                      <a:r>
                        <a:rPr lang="en-US" sz="1400" dirty="0" smtClean="0">
                          <a:latin typeface="Book Antiqua" panose="02040602050305030304" pitchFamily="18" charset="0"/>
                        </a:rPr>
                        <a:t>Carrying</a:t>
                      </a:r>
                    </a:p>
                    <a:p>
                      <a:pPr algn="ctr"/>
                      <a:r>
                        <a:rPr lang="en-US" sz="1400" dirty="0" smtClean="0">
                          <a:latin typeface="Book Antiqua" panose="02040602050305030304" pitchFamily="18" charset="0"/>
                        </a:rPr>
                        <a:t>amount (CU)</a:t>
                      </a:r>
                      <a:endParaRPr lang="en-US" sz="1400" dirty="0">
                        <a:latin typeface="Book Antiqua" panose="02040602050305030304" pitchFamily="18" charset="0"/>
                      </a:endParaRPr>
                    </a:p>
                  </a:txBody>
                  <a:tcPr anchor="ctr">
                    <a:solidFill>
                      <a:schemeClr val="tx2">
                        <a:lumMod val="75000"/>
                      </a:schemeClr>
                    </a:solidFill>
                  </a:tcPr>
                </a:tc>
                <a:tc>
                  <a:txBody>
                    <a:bodyPr/>
                    <a:lstStyle/>
                    <a:p>
                      <a:pPr algn="ctr"/>
                      <a:r>
                        <a:rPr lang="en-US" sz="1400" dirty="0" smtClean="0">
                          <a:latin typeface="Book Antiqua" panose="02040602050305030304" pitchFamily="18" charset="0"/>
                        </a:rPr>
                        <a:t>Additions</a:t>
                      </a:r>
                    </a:p>
                    <a:p>
                      <a:pPr algn="ctr"/>
                      <a:r>
                        <a:rPr lang="en-US" sz="1400" dirty="0" smtClean="0">
                          <a:latin typeface="Book Antiqua" panose="02040602050305030304" pitchFamily="18" charset="0"/>
                        </a:rPr>
                        <a:t>(CU)</a:t>
                      </a:r>
                      <a:endParaRPr lang="en-US" sz="1400" dirty="0">
                        <a:latin typeface="Book Antiqua" panose="02040602050305030304" pitchFamily="18" charset="0"/>
                      </a:endParaRPr>
                    </a:p>
                  </a:txBody>
                  <a:tcPr anchor="ctr">
                    <a:solidFill>
                      <a:schemeClr val="tx2">
                        <a:lumMod val="75000"/>
                      </a:schemeClr>
                    </a:solidFill>
                  </a:tcPr>
                </a:tc>
                <a:tc>
                  <a:txBody>
                    <a:bodyPr/>
                    <a:lstStyle/>
                    <a:p>
                      <a:pPr algn="ctr"/>
                      <a:r>
                        <a:rPr lang="en-US" sz="1400" dirty="0" smtClean="0">
                          <a:latin typeface="Book Antiqua" panose="02040602050305030304" pitchFamily="18" charset="0"/>
                        </a:rPr>
                        <a:t>Depreciation</a:t>
                      </a:r>
                    </a:p>
                    <a:p>
                      <a:pPr algn="ctr"/>
                      <a:r>
                        <a:rPr lang="en-US" sz="1400" dirty="0" smtClean="0">
                          <a:latin typeface="Book Antiqua" panose="02040602050305030304" pitchFamily="18" charset="0"/>
                        </a:rPr>
                        <a:t>(CU)</a:t>
                      </a:r>
                      <a:endParaRPr lang="en-US" sz="1400" dirty="0">
                        <a:latin typeface="Book Antiqua" panose="02040602050305030304" pitchFamily="18" charset="0"/>
                      </a:endParaRPr>
                    </a:p>
                  </a:txBody>
                  <a:tcPr anchor="ctr">
                    <a:solidFill>
                      <a:schemeClr val="tx2">
                        <a:lumMod val="75000"/>
                      </a:schemeClr>
                    </a:solidFill>
                  </a:tcPr>
                </a:tc>
                <a:tc>
                  <a:txBody>
                    <a:bodyPr/>
                    <a:lstStyle/>
                    <a:p>
                      <a:pPr algn="ctr"/>
                      <a:r>
                        <a:rPr lang="en-US" sz="1400" dirty="0" smtClean="0">
                          <a:latin typeface="Book Antiqua" panose="02040602050305030304" pitchFamily="18" charset="0"/>
                        </a:rPr>
                        <a:t>Impairment</a:t>
                      </a:r>
                    </a:p>
                    <a:p>
                      <a:pPr algn="ctr"/>
                      <a:r>
                        <a:rPr lang="en-US" sz="1400" dirty="0" smtClean="0">
                          <a:latin typeface="Book Antiqua" panose="02040602050305030304" pitchFamily="18" charset="0"/>
                        </a:rPr>
                        <a:t>(CU)</a:t>
                      </a:r>
                      <a:endParaRPr lang="en-US" sz="1400" dirty="0">
                        <a:latin typeface="Book Antiqua" panose="02040602050305030304" pitchFamily="18" charset="0"/>
                      </a:endParaRPr>
                    </a:p>
                  </a:txBody>
                  <a:tcPr anchor="ctr">
                    <a:solidFill>
                      <a:schemeClr val="tx2">
                        <a:lumMod val="75000"/>
                      </a:schemeClr>
                    </a:solidFill>
                  </a:tcPr>
                </a:tc>
              </a:tr>
              <a:tr h="370840">
                <a:tc>
                  <a:txBody>
                    <a:bodyPr/>
                    <a:lstStyle/>
                    <a:p>
                      <a:r>
                        <a:rPr lang="en-US" sz="1400" dirty="0" smtClean="0">
                          <a:latin typeface="Book Antiqua" panose="02040602050305030304" pitchFamily="18" charset="0"/>
                        </a:rPr>
                        <a:t>Office building</a:t>
                      </a:r>
                      <a:endParaRPr lang="en-US" sz="1400" dirty="0">
                        <a:latin typeface="Book Antiqua" panose="02040602050305030304" pitchFamily="18" charset="0"/>
                      </a:endParaRPr>
                    </a:p>
                  </a:txBody>
                  <a:tcP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r>
              <a:tr h="370840">
                <a:tc>
                  <a:txBody>
                    <a:bodyPr/>
                    <a:lstStyle/>
                    <a:p>
                      <a:r>
                        <a:rPr lang="en-US" sz="1400" dirty="0" smtClean="0">
                          <a:latin typeface="Book Antiqua" panose="02040602050305030304" pitchFamily="18" charset="0"/>
                        </a:rPr>
                        <a:t>Warehouse and related</a:t>
                      </a:r>
                    </a:p>
                    <a:p>
                      <a:r>
                        <a:rPr lang="en-US" sz="1400" dirty="0" smtClean="0">
                          <a:latin typeface="Book Antiqua" panose="02040602050305030304" pitchFamily="18" charset="0"/>
                        </a:rPr>
                        <a:t>facilities</a:t>
                      </a:r>
                      <a:endParaRPr lang="en-US" sz="1400" dirty="0">
                        <a:latin typeface="Book Antiqua" panose="02040602050305030304" pitchFamily="18" charset="0"/>
                      </a:endParaRPr>
                    </a:p>
                  </a:txBody>
                  <a:tcP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r>
              <a:tr h="370840">
                <a:tc>
                  <a:txBody>
                    <a:bodyPr/>
                    <a:lstStyle/>
                    <a:p>
                      <a:r>
                        <a:rPr lang="en-US" sz="1400" dirty="0" smtClean="0">
                          <a:latin typeface="Book Antiqua" panose="02040602050305030304" pitchFamily="18" charset="0"/>
                        </a:rPr>
                        <a:t>Vehicles</a:t>
                      </a:r>
                      <a:endParaRPr lang="en-US" sz="1400" dirty="0">
                        <a:latin typeface="Book Antiqua" panose="02040602050305030304" pitchFamily="18" charset="0"/>
                      </a:endParaRPr>
                    </a:p>
                  </a:txBody>
                  <a:tcP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r>
              <a:tr h="370840">
                <a:tc>
                  <a:txBody>
                    <a:bodyPr/>
                    <a:lstStyle/>
                    <a:p>
                      <a:r>
                        <a:rPr lang="en-US" sz="1400" dirty="0" smtClean="0">
                          <a:latin typeface="Book Antiqua" panose="02040602050305030304" pitchFamily="18" charset="0"/>
                        </a:rPr>
                        <a:t>IT Equipment</a:t>
                      </a:r>
                      <a:endParaRPr lang="en-US" sz="1400" dirty="0">
                        <a:latin typeface="Book Antiqua" panose="02040602050305030304" pitchFamily="18" charset="0"/>
                      </a:endParaRPr>
                    </a:p>
                  </a:txBody>
                  <a:tcP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r>
              <a:tr h="370840">
                <a:tc>
                  <a:txBody>
                    <a:bodyPr/>
                    <a:lstStyle/>
                    <a:p>
                      <a:r>
                        <a:rPr lang="en-US" sz="1400" dirty="0" smtClean="0">
                          <a:latin typeface="Book Antiqua" panose="02040602050305030304" pitchFamily="18" charset="0"/>
                        </a:rPr>
                        <a:t>Plant and machinery</a:t>
                      </a:r>
                      <a:endParaRPr lang="en-US" sz="1400" dirty="0">
                        <a:latin typeface="Book Antiqua" panose="02040602050305030304" pitchFamily="18" charset="0"/>
                      </a:endParaRPr>
                    </a:p>
                  </a:txBody>
                  <a:tcP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c>
                  <a:txBody>
                    <a:bodyPr/>
                    <a:lstStyle/>
                    <a:p>
                      <a:pPr algn="ctr"/>
                      <a:r>
                        <a:rPr lang="en-US" sz="1400" smtClean="0">
                          <a:latin typeface="Book Antiqua" panose="02040602050305030304" pitchFamily="18" charset="0"/>
                        </a:rPr>
                        <a:t>X</a:t>
                      </a:r>
                      <a:endParaRPr lang="en-US" sz="1400" dirty="0">
                        <a:latin typeface="Book Antiqua" panose="02040602050305030304" pitchFamily="18" charset="0"/>
                      </a:endParaRPr>
                    </a:p>
                  </a:txBody>
                  <a:tcPr anchor="ctr"/>
                </a:tc>
              </a:tr>
              <a:tr h="370840">
                <a:tc>
                  <a:txBody>
                    <a:bodyPr/>
                    <a:lstStyle/>
                    <a:p>
                      <a:endParaRPr lang="en-US" sz="1400" b="1">
                        <a:latin typeface="Book Antiqua" panose="02040602050305030304" pitchFamily="18" charset="0"/>
                      </a:endParaRPr>
                    </a:p>
                  </a:txBody>
                  <a:tcPr/>
                </a:tc>
                <a:tc>
                  <a:txBody>
                    <a:bodyPr/>
                    <a:lstStyle/>
                    <a:p>
                      <a:pPr algn="ctr"/>
                      <a:r>
                        <a:rPr lang="en-US" sz="1400" b="1" smtClean="0">
                          <a:latin typeface="Book Antiqua" panose="02040602050305030304" pitchFamily="18" charset="0"/>
                        </a:rPr>
                        <a:t>X</a:t>
                      </a:r>
                      <a:endParaRPr lang="en-US" sz="1400" b="1" dirty="0">
                        <a:latin typeface="Book Antiqua" panose="02040602050305030304" pitchFamily="18" charset="0"/>
                      </a:endParaRPr>
                    </a:p>
                  </a:txBody>
                  <a:tcPr anchor="ctr"/>
                </a:tc>
                <a:tc>
                  <a:txBody>
                    <a:bodyPr/>
                    <a:lstStyle/>
                    <a:p>
                      <a:pPr algn="ctr"/>
                      <a:r>
                        <a:rPr lang="en-US" sz="1400" b="1" smtClean="0">
                          <a:latin typeface="Book Antiqua" panose="02040602050305030304" pitchFamily="18" charset="0"/>
                        </a:rPr>
                        <a:t>X</a:t>
                      </a:r>
                      <a:endParaRPr lang="en-US" sz="1400" b="1" dirty="0">
                        <a:latin typeface="Book Antiqua" panose="02040602050305030304" pitchFamily="18" charset="0"/>
                      </a:endParaRPr>
                    </a:p>
                  </a:txBody>
                  <a:tcPr anchor="ctr"/>
                </a:tc>
                <a:tc>
                  <a:txBody>
                    <a:bodyPr/>
                    <a:lstStyle/>
                    <a:p>
                      <a:pPr algn="ctr"/>
                      <a:r>
                        <a:rPr lang="en-US" sz="1400" b="1" smtClean="0">
                          <a:latin typeface="Book Antiqua" panose="02040602050305030304" pitchFamily="18" charset="0"/>
                        </a:rPr>
                        <a:t>X</a:t>
                      </a:r>
                      <a:endParaRPr lang="en-US" sz="1400" b="1" dirty="0">
                        <a:latin typeface="Book Antiqua" panose="02040602050305030304" pitchFamily="18" charset="0"/>
                      </a:endParaRPr>
                    </a:p>
                  </a:txBody>
                  <a:tcPr anchor="ctr"/>
                </a:tc>
                <a:tc>
                  <a:txBody>
                    <a:bodyPr/>
                    <a:lstStyle/>
                    <a:p>
                      <a:pPr algn="ctr"/>
                      <a:r>
                        <a:rPr lang="en-US" sz="1400" b="1" smtClean="0">
                          <a:latin typeface="Book Antiqua" panose="02040602050305030304" pitchFamily="18" charset="0"/>
                        </a:rPr>
                        <a:t>X</a:t>
                      </a:r>
                      <a:endParaRPr lang="en-US" sz="1400" b="1" dirty="0">
                        <a:latin typeface="Book Antiqua" panose="02040602050305030304" pitchFamily="18" charset="0"/>
                      </a:endParaRPr>
                    </a:p>
                  </a:txBody>
                  <a:tcPr anchor="ctr"/>
                </a:tc>
                <a:tc>
                  <a:txBody>
                    <a:bodyPr/>
                    <a:lstStyle/>
                    <a:p>
                      <a:pPr algn="ctr"/>
                      <a:r>
                        <a:rPr lang="en-US" sz="1400" b="1" dirty="0" smtClean="0">
                          <a:latin typeface="Book Antiqua" panose="02040602050305030304" pitchFamily="18" charset="0"/>
                        </a:rPr>
                        <a:t>X</a:t>
                      </a:r>
                      <a:endParaRPr lang="en-US" sz="1400" b="1" dirty="0">
                        <a:latin typeface="Book Antiqua" panose="02040602050305030304" pitchFamily="18" charset="0"/>
                      </a:endParaRPr>
                    </a:p>
                  </a:txBody>
                  <a:tcPr anchor="ctr"/>
                </a:tc>
              </a:tr>
            </a:tbl>
          </a:graphicData>
        </a:graphic>
      </p:graphicFrame>
      <p:sp>
        <p:nvSpPr>
          <p:cNvPr id="8" name="Title 1"/>
          <p:cNvSpPr txBox="1">
            <a:spLocks/>
          </p:cNvSpPr>
          <p:nvPr/>
        </p:nvSpPr>
        <p:spPr>
          <a:xfrm>
            <a:off x="98473" y="5522891"/>
            <a:ext cx="11518271" cy="71048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1800" dirty="0">
                <a:solidFill>
                  <a:schemeClr val="tx1"/>
                </a:solidFill>
                <a:latin typeface="Book Antiqua" panose="02040602050305030304" pitchFamily="18" charset="0"/>
              </a:rPr>
              <a:t>The right-of-use assets are included in the same line item as where the corresponding underlying</a:t>
            </a:r>
          </a:p>
          <a:p>
            <a:pPr algn="just"/>
            <a:r>
              <a:rPr lang="en-US" sz="1800" dirty="0">
                <a:solidFill>
                  <a:schemeClr val="tx1"/>
                </a:solidFill>
                <a:latin typeface="Book Antiqua" panose="02040602050305030304" pitchFamily="18" charset="0"/>
              </a:rPr>
              <a:t>assets would be presented if they were owned.</a:t>
            </a:r>
            <a:endParaRPr lang="en-GB" sz="18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16539346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Palatino Linotype" panose="02040502050505030304" pitchFamily="18" charset="0"/>
              </a:rPr>
              <a:t>IFRS 16 - Presentation</a:t>
            </a:r>
            <a:endParaRPr lang="en-GB" sz="6000" dirty="0">
              <a:latin typeface="Palatino Linotype" panose="02040502050505030304" pitchFamily="18" charset="0"/>
            </a:endParaRPr>
          </a:p>
        </p:txBody>
      </p:sp>
      <p:sp>
        <p:nvSpPr>
          <p:cNvPr id="4" name="Title 1"/>
          <p:cNvSpPr txBox="1">
            <a:spLocks/>
          </p:cNvSpPr>
          <p:nvPr/>
        </p:nvSpPr>
        <p:spPr>
          <a:xfrm>
            <a:off x="98474" y="976352"/>
            <a:ext cx="7603092" cy="75055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latin typeface="Palatino Linotype" panose="02040502050505030304" pitchFamily="18" charset="0"/>
              </a:rPr>
              <a:t>Lease liabilities</a:t>
            </a:r>
            <a:endParaRPr lang="en-GB" sz="4000" dirty="0">
              <a:latin typeface="Palatino Linotype" panose="02040502050505030304" pitchFamily="18" charset="0"/>
            </a:endParaRPr>
          </a:p>
        </p:txBody>
      </p:sp>
      <p:sp>
        <p:nvSpPr>
          <p:cNvPr id="6" name="Title 1"/>
          <p:cNvSpPr txBox="1">
            <a:spLocks/>
          </p:cNvSpPr>
          <p:nvPr/>
        </p:nvSpPr>
        <p:spPr>
          <a:xfrm>
            <a:off x="98474" y="1753800"/>
            <a:ext cx="11518270" cy="437882"/>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1800" dirty="0">
                <a:solidFill>
                  <a:schemeClr val="tx1"/>
                </a:solidFill>
                <a:latin typeface="Book Antiqua" panose="02040602050305030304" pitchFamily="18" charset="0"/>
              </a:rPr>
              <a:t>Lease liabilities are presented in the statement of financial position as follows:</a:t>
            </a:r>
            <a:endParaRPr lang="en-GB" sz="1800" dirty="0">
              <a:solidFill>
                <a:schemeClr val="tx1"/>
              </a:solidFill>
              <a:latin typeface="Book Antiqua" panose="0204060205030503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8319014"/>
              </p:ext>
            </p:extLst>
          </p:nvPr>
        </p:nvGraphicFramePr>
        <p:xfrm>
          <a:off x="200739" y="2420246"/>
          <a:ext cx="10627933" cy="1483360"/>
        </p:xfrm>
        <a:graphic>
          <a:graphicData uri="http://schemas.openxmlformats.org/drawingml/2006/table">
            <a:tbl>
              <a:tblPr firstRow="1" bandRow="1">
                <a:tableStyleId>{5C22544A-7EE6-4342-B048-85BDC9FD1C3A}</a:tableStyleId>
              </a:tblPr>
              <a:tblGrid>
                <a:gridCol w="6025249"/>
                <a:gridCol w="2301342"/>
                <a:gridCol w="2301342"/>
              </a:tblGrid>
              <a:tr h="370840">
                <a:tc>
                  <a:txBody>
                    <a:bodyPr/>
                    <a:lstStyle/>
                    <a:p>
                      <a:endParaRPr lang="en-US" dirty="0">
                        <a:latin typeface="Book Antiqua" panose="02040602050305030304" pitchFamily="18" charset="0"/>
                      </a:endParaRPr>
                    </a:p>
                  </a:txBody>
                  <a:tcPr>
                    <a:solidFill>
                      <a:schemeClr val="tx2">
                        <a:lumMod val="75000"/>
                      </a:schemeClr>
                    </a:solidFill>
                  </a:tcPr>
                </a:tc>
                <a:tc>
                  <a:txBody>
                    <a:bodyPr/>
                    <a:lstStyle/>
                    <a:p>
                      <a:pPr algn="ctr"/>
                      <a:r>
                        <a:rPr lang="en-US" dirty="0" smtClean="0">
                          <a:latin typeface="Book Antiqua" panose="02040602050305030304" pitchFamily="18" charset="0"/>
                        </a:rPr>
                        <a:t>31 December 2019</a:t>
                      </a:r>
                      <a:endParaRPr lang="en-US" dirty="0">
                        <a:latin typeface="Book Antiqua" panose="02040602050305030304" pitchFamily="18" charset="0"/>
                      </a:endParaRPr>
                    </a:p>
                  </a:txBody>
                  <a:tcPr anchor="ctr">
                    <a:solidFill>
                      <a:schemeClr val="tx2">
                        <a:lumMod val="75000"/>
                      </a:schemeClr>
                    </a:solidFill>
                  </a:tcPr>
                </a:tc>
                <a:tc>
                  <a:txBody>
                    <a:bodyPr/>
                    <a:lstStyle/>
                    <a:p>
                      <a:pPr algn="ctr"/>
                      <a:r>
                        <a:rPr lang="en-US" dirty="0" smtClean="0">
                          <a:latin typeface="Book Antiqua" panose="02040602050305030304" pitchFamily="18" charset="0"/>
                        </a:rPr>
                        <a:t>31 December 2018</a:t>
                      </a:r>
                      <a:endParaRPr lang="en-US" dirty="0">
                        <a:latin typeface="Book Antiqua" panose="02040602050305030304" pitchFamily="18" charset="0"/>
                      </a:endParaRPr>
                    </a:p>
                  </a:txBody>
                  <a:tcPr anchor="ctr">
                    <a:solidFill>
                      <a:schemeClr val="tx2">
                        <a:lumMod val="75000"/>
                      </a:schemeClr>
                    </a:solidFill>
                  </a:tcPr>
                </a:tc>
              </a:tr>
              <a:tr h="370840">
                <a:tc>
                  <a:txBody>
                    <a:bodyPr/>
                    <a:lstStyle/>
                    <a:p>
                      <a:r>
                        <a:rPr lang="en-US" sz="1600" dirty="0" smtClean="0">
                          <a:latin typeface="Book Antiqua" panose="02040602050305030304" pitchFamily="18" charset="0"/>
                        </a:rPr>
                        <a:t>Non current</a:t>
                      </a:r>
                      <a:endParaRPr lang="en-US" sz="1600" dirty="0">
                        <a:latin typeface="Book Antiqua" panose="02040602050305030304" pitchFamily="18" charset="0"/>
                      </a:endParaRPr>
                    </a:p>
                  </a:txBody>
                  <a:tcP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370840">
                <a:tc>
                  <a:txBody>
                    <a:bodyPr/>
                    <a:lstStyle/>
                    <a:p>
                      <a:r>
                        <a:rPr lang="en-US" sz="1600" dirty="0" smtClean="0">
                          <a:latin typeface="Book Antiqua" panose="02040602050305030304" pitchFamily="18" charset="0"/>
                        </a:rPr>
                        <a:t>Current</a:t>
                      </a:r>
                      <a:endParaRPr lang="en-US" sz="1600" dirty="0">
                        <a:latin typeface="Book Antiqua" panose="02040602050305030304" pitchFamily="18" charset="0"/>
                      </a:endParaRPr>
                    </a:p>
                  </a:txBody>
                  <a:tcP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370840">
                <a:tc>
                  <a:txBody>
                    <a:bodyPr/>
                    <a:lstStyle/>
                    <a:p>
                      <a:endParaRPr lang="en-US" sz="1600" b="1" dirty="0">
                        <a:latin typeface="Book Antiqua" panose="02040602050305030304" pitchFamily="18" charset="0"/>
                      </a:endParaRPr>
                    </a:p>
                  </a:txBody>
                  <a:tcPr/>
                </a:tc>
                <a:tc>
                  <a:txBody>
                    <a:bodyPr/>
                    <a:lstStyle/>
                    <a:p>
                      <a:pPr algn="ctr"/>
                      <a:r>
                        <a:rPr lang="en-US" sz="1100" b="1" dirty="0" smtClean="0">
                          <a:latin typeface="Book Antiqua" panose="02040602050305030304" pitchFamily="18" charset="0"/>
                        </a:rPr>
                        <a:t>X</a:t>
                      </a:r>
                      <a:endParaRPr lang="en-US" sz="1100" b="1" dirty="0">
                        <a:latin typeface="Book Antiqua" panose="02040602050305030304" pitchFamily="18" charset="0"/>
                      </a:endParaRPr>
                    </a:p>
                  </a:txBody>
                  <a:tcPr anchor="ctr"/>
                </a:tc>
                <a:tc>
                  <a:txBody>
                    <a:bodyPr/>
                    <a:lstStyle/>
                    <a:p>
                      <a:pPr algn="ctr"/>
                      <a:r>
                        <a:rPr lang="en-US" sz="1100" b="1" dirty="0" smtClean="0">
                          <a:latin typeface="Book Antiqua" panose="02040602050305030304" pitchFamily="18" charset="0"/>
                        </a:rPr>
                        <a:t>X</a:t>
                      </a:r>
                      <a:endParaRPr lang="en-US" sz="1100" b="1" dirty="0">
                        <a:latin typeface="Book Antiqua" panose="02040602050305030304" pitchFamily="18" charset="0"/>
                      </a:endParaRPr>
                    </a:p>
                  </a:txBody>
                  <a:tcPr anchor="ctr"/>
                </a:tc>
              </a:tr>
            </a:tbl>
          </a:graphicData>
        </a:graphic>
      </p:graphicFrame>
    </p:spTree>
    <p:extLst>
      <p:ext uri="{BB962C8B-B14F-4D97-AF65-F5344CB8AC3E}">
        <p14:creationId xmlns:p14="http://schemas.microsoft.com/office/powerpoint/2010/main" val="241224661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Palatino Linotype" panose="02040502050505030304" pitchFamily="18" charset="0"/>
              </a:rPr>
              <a:t>IFRS 16 - Presentation</a:t>
            </a:r>
            <a:endParaRPr lang="en-GB" sz="6000" dirty="0">
              <a:latin typeface="Palatino Linotype" panose="02040502050505030304" pitchFamily="18" charset="0"/>
            </a:endParaRPr>
          </a:p>
        </p:txBody>
      </p:sp>
      <p:sp>
        <p:nvSpPr>
          <p:cNvPr id="6" name="Title 1"/>
          <p:cNvSpPr txBox="1">
            <a:spLocks/>
          </p:cNvSpPr>
          <p:nvPr/>
        </p:nvSpPr>
        <p:spPr>
          <a:xfrm>
            <a:off x="98474" y="1217054"/>
            <a:ext cx="11518270" cy="708337"/>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1600" dirty="0">
                <a:latin typeface="Book Antiqua" panose="02040602050305030304" pitchFamily="18" charset="0"/>
              </a:rPr>
              <a:t>Additional information on the lease liabilities and amounts in respect of possible future lease</a:t>
            </a:r>
          </a:p>
          <a:p>
            <a:pPr algn="just"/>
            <a:r>
              <a:rPr lang="en-US" sz="1600" dirty="0">
                <a:latin typeface="Book Antiqua" panose="02040602050305030304" pitchFamily="18" charset="0"/>
              </a:rPr>
              <a:t>termination options not </a:t>
            </a:r>
            <a:r>
              <a:rPr lang="en-US" sz="1600" dirty="0" err="1">
                <a:latin typeface="Book Antiqua" panose="02040602050305030304" pitchFamily="18" charset="0"/>
              </a:rPr>
              <a:t>recognised</a:t>
            </a:r>
            <a:r>
              <a:rPr lang="en-US" sz="1600" dirty="0">
                <a:latin typeface="Book Antiqua" panose="02040602050305030304" pitchFamily="18" charset="0"/>
              </a:rPr>
              <a:t> as a liability are as follows:</a:t>
            </a:r>
            <a:endParaRPr lang="en-GB" sz="1600" dirty="0">
              <a:latin typeface="Book Antiqua" panose="0204060205030503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61432600"/>
              </p:ext>
            </p:extLst>
          </p:nvPr>
        </p:nvGraphicFramePr>
        <p:xfrm>
          <a:off x="98474" y="1925391"/>
          <a:ext cx="11518269" cy="4299701"/>
        </p:xfrm>
        <a:graphic>
          <a:graphicData uri="http://schemas.openxmlformats.org/drawingml/2006/table">
            <a:tbl>
              <a:tblPr firstRow="1" bandRow="1">
                <a:tableStyleId>{5C22544A-7EE6-4342-B048-85BDC9FD1C3A}</a:tableStyleId>
              </a:tblPr>
              <a:tblGrid>
                <a:gridCol w="3380703"/>
                <a:gridCol w="1356261"/>
                <a:gridCol w="1356261"/>
                <a:gridCol w="1356261"/>
                <a:gridCol w="1356261"/>
                <a:gridCol w="1356261"/>
                <a:gridCol w="1356261"/>
              </a:tblGrid>
              <a:tr h="764021">
                <a:tc>
                  <a:txBody>
                    <a:bodyPr/>
                    <a:lstStyle/>
                    <a:p>
                      <a:pPr algn="ctr"/>
                      <a:r>
                        <a:rPr lang="en-US" sz="1400" smtClean="0">
                          <a:latin typeface="Book Antiqua" panose="02040602050305030304" pitchFamily="18" charset="0"/>
                        </a:rPr>
                        <a:t>Right-of-use asset</a:t>
                      </a:r>
                    </a:p>
                  </a:txBody>
                  <a:tcPr anchor="ctr">
                    <a:solidFill>
                      <a:schemeClr val="tx2">
                        <a:lumMod val="75000"/>
                      </a:schemeClr>
                    </a:solidFill>
                  </a:tcPr>
                </a:tc>
                <a:tc>
                  <a:txBody>
                    <a:bodyPr/>
                    <a:lstStyle/>
                    <a:p>
                      <a:pPr algn="ctr"/>
                      <a:r>
                        <a:rPr lang="en-US" sz="1400" dirty="0" smtClean="0">
                          <a:latin typeface="Book Antiqua" panose="02040602050305030304" pitchFamily="18" charset="0"/>
                        </a:rPr>
                        <a:t>Office buildings</a:t>
                      </a:r>
                    </a:p>
                  </a:txBody>
                  <a:tcPr anchor="ctr">
                    <a:solidFill>
                      <a:schemeClr val="tx2">
                        <a:lumMod val="75000"/>
                      </a:schemeClr>
                    </a:solidFill>
                  </a:tcPr>
                </a:tc>
                <a:tc>
                  <a:txBody>
                    <a:bodyPr/>
                    <a:lstStyle/>
                    <a:p>
                      <a:pPr algn="ctr"/>
                      <a:r>
                        <a:rPr lang="en-US" sz="1400" dirty="0" smtClean="0">
                          <a:latin typeface="Book Antiqua" panose="02040602050305030304" pitchFamily="18" charset="0"/>
                        </a:rPr>
                        <a:t>Factory premises</a:t>
                      </a:r>
                    </a:p>
                  </a:txBody>
                  <a:tcPr anchor="ctr">
                    <a:solidFill>
                      <a:schemeClr val="tx2">
                        <a:lumMod val="75000"/>
                      </a:schemeClr>
                    </a:solidFill>
                  </a:tcPr>
                </a:tc>
                <a:tc>
                  <a:txBody>
                    <a:bodyPr/>
                    <a:lstStyle/>
                    <a:p>
                      <a:pPr algn="ctr"/>
                      <a:r>
                        <a:rPr lang="en-US" sz="1400" dirty="0" smtClean="0">
                          <a:latin typeface="Book Antiqua" panose="02040602050305030304" pitchFamily="18" charset="0"/>
                        </a:rPr>
                        <a:t>Vehicles</a:t>
                      </a:r>
                    </a:p>
                  </a:txBody>
                  <a:tcPr anchor="ctr">
                    <a:solidFill>
                      <a:schemeClr val="tx2">
                        <a:lumMod val="75000"/>
                      </a:schemeClr>
                    </a:solidFill>
                  </a:tcPr>
                </a:tc>
                <a:tc>
                  <a:txBody>
                    <a:bodyPr/>
                    <a:lstStyle/>
                    <a:p>
                      <a:pPr algn="ctr"/>
                      <a:r>
                        <a:rPr lang="en-US" sz="1400" dirty="0" smtClean="0">
                          <a:latin typeface="Book Antiqua" panose="02040602050305030304" pitchFamily="18" charset="0"/>
                        </a:rPr>
                        <a:t>Office equipment</a:t>
                      </a:r>
                    </a:p>
                  </a:txBody>
                  <a:tcPr anchor="ctr">
                    <a:solidFill>
                      <a:schemeClr val="tx2">
                        <a:lumMod val="75000"/>
                      </a:schemeClr>
                    </a:solidFill>
                  </a:tcPr>
                </a:tc>
                <a:tc>
                  <a:txBody>
                    <a:bodyPr/>
                    <a:lstStyle/>
                    <a:p>
                      <a:pPr algn="ctr"/>
                      <a:r>
                        <a:rPr lang="en-US" sz="1400" dirty="0" smtClean="0">
                          <a:latin typeface="Book Antiqua" panose="02040602050305030304" pitchFamily="18" charset="0"/>
                        </a:rPr>
                        <a:t>Plant and machinery</a:t>
                      </a:r>
                    </a:p>
                  </a:txBody>
                  <a:tcPr anchor="ctr">
                    <a:solidFill>
                      <a:schemeClr val="tx2">
                        <a:lumMod val="75000"/>
                      </a:schemeClr>
                    </a:solidFill>
                  </a:tcPr>
                </a:tc>
                <a:tc>
                  <a:txBody>
                    <a:bodyPr/>
                    <a:lstStyle/>
                    <a:p>
                      <a:pPr algn="ctr"/>
                      <a:r>
                        <a:rPr lang="en-US" sz="1400" smtClean="0">
                          <a:latin typeface="Book Antiqua" panose="02040602050305030304" pitchFamily="18" charset="0"/>
                        </a:rPr>
                        <a:t>Total</a:t>
                      </a:r>
                    </a:p>
                  </a:txBody>
                  <a:tcPr anchor="ctr">
                    <a:solidFill>
                      <a:schemeClr val="tx2">
                        <a:lumMod val="75000"/>
                      </a:schemeClr>
                    </a:solidFill>
                  </a:tcPr>
                </a:tc>
              </a:tr>
              <a:tr h="294210">
                <a:tc>
                  <a:txBody>
                    <a:bodyPr/>
                    <a:lstStyle/>
                    <a:p>
                      <a:pPr algn="l"/>
                      <a:r>
                        <a:rPr lang="en-US" sz="1400" dirty="0" smtClean="0">
                          <a:latin typeface="Book Antiqua" panose="02040602050305030304" pitchFamily="18" charset="0"/>
                        </a:rPr>
                        <a:t>Lease liability (CU)</a:t>
                      </a: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294210">
                <a:tc>
                  <a:txBody>
                    <a:bodyPr/>
                    <a:lstStyle/>
                    <a:p>
                      <a:pPr algn="l"/>
                      <a:r>
                        <a:rPr lang="en-US" sz="1400" dirty="0" smtClean="0">
                          <a:latin typeface="Book Antiqua" panose="02040602050305030304" pitchFamily="18" charset="0"/>
                        </a:rPr>
                        <a:t>Lease termination options </a:t>
                      </a:r>
                      <a:r>
                        <a:rPr lang="en-US" sz="1400" dirty="0" err="1" smtClean="0">
                          <a:latin typeface="Book Antiqua" panose="02040602050305030304" pitchFamily="18" charset="0"/>
                        </a:rPr>
                        <a:t>recognised</a:t>
                      </a:r>
                      <a:r>
                        <a:rPr lang="en-US" sz="1400" dirty="0" smtClean="0">
                          <a:latin typeface="Book Antiqua" panose="02040602050305030304" pitchFamily="18" charset="0"/>
                        </a:rPr>
                        <a:t> as part of lease liability (CU)</a:t>
                      </a: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294210">
                <a:tc>
                  <a:txBody>
                    <a:bodyPr/>
                    <a:lstStyle/>
                    <a:p>
                      <a:pPr algn="l"/>
                      <a:r>
                        <a:rPr lang="en-US" sz="1400" dirty="0" smtClean="0">
                          <a:latin typeface="Book Antiqua" panose="02040602050305030304" pitchFamily="18" charset="0"/>
                        </a:rPr>
                        <a:t>Lease termination options not </a:t>
                      </a:r>
                      <a:r>
                        <a:rPr lang="en-US" sz="1400" dirty="0" err="1" smtClean="0">
                          <a:latin typeface="Book Antiqua" panose="02040602050305030304" pitchFamily="18" charset="0"/>
                        </a:rPr>
                        <a:t>recognised</a:t>
                      </a:r>
                      <a:r>
                        <a:rPr lang="en-US" sz="1400" dirty="0" smtClean="0">
                          <a:latin typeface="Book Antiqua" panose="02040602050305030304" pitchFamily="18" charset="0"/>
                        </a:rPr>
                        <a:t> as a liability (CU)</a:t>
                      </a: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294210">
                <a:tc>
                  <a:txBody>
                    <a:bodyPr/>
                    <a:lstStyle/>
                    <a:p>
                      <a:pPr algn="l"/>
                      <a:r>
                        <a:rPr lang="en-US" sz="1400" dirty="0" smtClean="0">
                          <a:latin typeface="Book Antiqua" panose="02040602050305030304" pitchFamily="18" charset="0"/>
                        </a:rPr>
                        <a:t>Historical rate </a:t>
                      </a:r>
                      <a:r>
                        <a:rPr lang="en-US" sz="1400" smtClean="0">
                          <a:latin typeface="Book Antiqua" panose="02040602050305030304" pitchFamily="18" charset="0"/>
                        </a:rPr>
                        <a:t>of exercise </a:t>
                      </a:r>
                      <a:r>
                        <a:rPr lang="en-US" sz="1400" dirty="0" smtClean="0">
                          <a:latin typeface="Book Antiqua" panose="02040602050305030304" pitchFamily="18" charset="0"/>
                        </a:rPr>
                        <a:t>of termination options (%)</a:t>
                      </a:r>
                    </a:p>
                  </a:txBody>
                  <a:tcPr anchor="ctr"/>
                </a:tc>
                <a:tc>
                  <a:txBody>
                    <a:bodyPr/>
                    <a:lstStyle/>
                    <a:p>
                      <a:pPr algn="ctr"/>
                      <a:r>
                        <a:rPr lang="en-US" sz="1100" smtClean="0">
                          <a:latin typeface="Book Antiqua" panose="02040602050305030304" pitchFamily="18" charset="0"/>
                        </a:rPr>
                        <a:t>x%</a:t>
                      </a:r>
                      <a:endParaRPr lang="en-US" sz="1100" dirty="0" smtClean="0">
                        <a:latin typeface="Book Antiqua" panose="02040602050305030304" pitchFamily="18"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smtClean="0">
                          <a:latin typeface="Book Antiqua" panose="02040602050305030304" pitchFamily="18" charset="0"/>
                        </a:rPr>
                        <a:t>x%</a:t>
                      </a:r>
                      <a:endParaRPr lang="en-US" sz="1100" dirty="0" smtClean="0">
                        <a:latin typeface="Book Antiqua" panose="02040602050305030304" pitchFamily="18"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smtClean="0">
                          <a:latin typeface="Book Antiqua" panose="02040602050305030304" pitchFamily="18" charset="0"/>
                        </a:rPr>
                        <a:t>x%</a:t>
                      </a:r>
                      <a:endParaRPr lang="en-US" sz="1100" dirty="0" smtClean="0">
                        <a:latin typeface="Book Antiqua" panose="02040602050305030304" pitchFamily="18"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smtClean="0">
                          <a:latin typeface="Book Antiqua" panose="02040602050305030304" pitchFamily="18" charset="0"/>
                        </a:rPr>
                        <a:t>x%</a:t>
                      </a:r>
                      <a:endParaRPr lang="en-US" sz="1100" dirty="0" smtClean="0">
                        <a:latin typeface="Book Antiqua" panose="02040602050305030304" pitchFamily="18"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smtClean="0">
                          <a:latin typeface="Book Antiqua" panose="02040602050305030304" pitchFamily="18" charset="0"/>
                        </a:rPr>
                        <a:t>x%</a:t>
                      </a:r>
                      <a:endParaRPr lang="en-US" sz="1100" dirty="0" smtClean="0">
                        <a:latin typeface="Book Antiqua" panose="02040602050305030304" pitchFamily="18"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smtClean="0">
                          <a:latin typeface="Book Antiqua" panose="02040602050305030304" pitchFamily="18" charset="0"/>
                        </a:rPr>
                        <a:t>x%</a:t>
                      </a:r>
                      <a:endParaRPr lang="en-US" sz="1100" dirty="0" smtClean="0">
                        <a:latin typeface="Book Antiqua" panose="02040602050305030304" pitchFamily="18" charset="0"/>
                      </a:endParaRPr>
                    </a:p>
                  </a:txBody>
                  <a:tcPr anchor="ctr"/>
                </a:tc>
              </a:tr>
              <a:tr h="294210">
                <a:tc>
                  <a:txBody>
                    <a:bodyPr/>
                    <a:lstStyle/>
                    <a:p>
                      <a:pPr algn="l"/>
                      <a:r>
                        <a:rPr lang="en-US" sz="1400" dirty="0" smtClean="0">
                          <a:latin typeface="Book Antiqua" panose="02040602050305030304" pitchFamily="18" charset="0"/>
                        </a:rPr>
                        <a:t>Number of leases with </a:t>
                      </a:r>
                      <a:r>
                        <a:rPr lang="en-US" sz="1400" smtClean="0">
                          <a:latin typeface="Book Antiqua" panose="02040602050305030304" pitchFamily="18" charset="0"/>
                        </a:rPr>
                        <a:t>an extension </a:t>
                      </a:r>
                      <a:r>
                        <a:rPr lang="en-US" sz="1400" dirty="0" smtClean="0">
                          <a:latin typeface="Book Antiqua" panose="02040602050305030304" pitchFamily="18" charset="0"/>
                        </a:rPr>
                        <a:t>option that is not considered reasonably certain </a:t>
                      </a:r>
                      <a:r>
                        <a:rPr lang="en-US" sz="1400" smtClean="0">
                          <a:latin typeface="Book Antiqua" panose="02040602050305030304" pitchFamily="18" charset="0"/>
                        </a:rPr>
                        <a:t>of exercise </a:t>
                      </a:r>
                      <a:r>
                        <a:rPr lang="en-US" sz="1400" dirty="0" smtClean="0">
                          <a:latin typeface="Book Antiqua" panose="02040602050305030304" pitchFamily="18" charset="0"/>
                        </a:rPr>
                        <a:t>(No.)</a:t>
                      </a: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294210">
                <a:tc>
                  <a:txBody>
                    <a:bodyPr/>
                    <a:lstStyle/>
                    <a:p>
                      <a:pPr algn="l"/>
                      <a:r>
                        <a:rPr lang="en-US" sz="1400" b="0" dirty="0" smtClean="0">
                          <a:latin typeface="Book Antiqua" panose="02040602050305030304" pitchFamily="18" charset="0"/>
                        </a:rPr>
                        <a:t>Additional lease liabilities that would be incurred were it to become reasonably certain that </a:t>
                      </a:r>
                      <a:r>
                        <a:rPr lang="en-US" sz="1400" b="0" smtClean="0">
                          <a:latin typeface="Book Antiqua" panose="02040602050305030304" pitchFamily="18" charset="0"/>
                        </a:rPr>
                        <a:t>the extension </a:t>
                      </a:r>
                      <a:r>
                        <a:rPr lang="en-US" sz="1400" b="0" dirty="0" smtClean="0">
                          <a:latin typeface="Book Antiqua" panose="02040602050305030304" pitchFamily="18" charset="0"/>
                        </a:rPr>
                        <a:t>option would </a:t>
                      </a:r>
                      <a:r>
                        <a:rPr lang="en-US" sz="1400" b="0" smtClean="0">
                          <a:latin typeface="Book Antiqua" panose="02040602050305030304" pitchFamily="18" charset="0"/>
                        </a:rPr>
                        <a:t>be exercised </a:t>
                      </a:r>
                      <a:r>
                        <a:rPr lang="en-US" sz="1400" b="0" dirty="0" smtClean="0">
                          <a:latin typeface="Book Antiqua" panose="02040602050305030304" pitchFamily="18" charset="0"/>
                        </a:rPr>
                        <a:t>(CU)</a:t>
                      </a: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dirty="0" smtClean="0">
                          <a:latin typeface="Book Antiqua" panose="02040602050305030304" pitchFamily="18" charset="0"/>
                        </a:rPr>
                        <a:t>x</a:t>
                      </a:r>
                      <a:endParaRPr lang="en-US" sz="1100" dirty="0">
                        <a:latin typeface="Book Antiqua" panose="02040602050305030304" pitchFamily="18" charset="0"/>
                      </a:endParaRPr>
                    </a:p>
                  </a:txBody>
                  <a:tcPr anchor="ctr"/>
                </a:tc>
              </a:tr>
            </a:tbl>
          </a:graphicData>
        </a:graphic>
      </p:graphicFrame>
    </p:spTree>
    <p:extLst>
      <p:ext uri="{BB962C8B-B14F-4D97-AF65-F5344CB8AC3E}">
        <p14:creationId xmlns:p14="http://schemas.microsoft.com/office/powerpoint/2010/main" val="423301802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Palatino Linotype" panose="02040502050505030304" pitchFamily="18" charset="0"/>
              </a:rPr>
              <a:t>IFRS 16 - Presentation</a:t>
            </a:r>
            <a:endParaRPr lang="en-GB" sz="6000" dirty="0">
              <a:latin typeface="Palatino Linotype" panose="02040502050505030304" pitchFamily="18" charset="0"/>
            </a:endParaRPr>
          </a:p>
        </p:txBody>
      </p:sp>
      <p:sp>
        <p:nvSpPr>
          <p:cNvPr id="4" name="Title 1"/>
          <p:cNvSpPr txBox="1">
            <a:spLocks/>
          </p:cNvSpPr>
          <p:nvPr/>
        </p:nvSpPr>
        <p:spPr>
          <a:xfrm>
            <a:off x="98474" y="1003246"/>
            <a:ext cx="7603092" cy="75055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latin typeface="Palatino Linotype" panose="02040502050505030304" pitchFamily="18" charset="0"/>
              </a:rPr>
              <a:t>Lease liabilities</a:t>
            </a:r>
            <a:endParaRPr lang="en-GB" sz="4000" dirty="0">
              <a:latin typeface="Palatino Linotype" panose="02040502050505030304" pitchFamily="18" charset="0"/>
            </a:endParaRPr>
          </a:p>
        </p:txBody>
      </p:sp>
      <p:sp>
        <p:nvSpPr>
          <p:cNvPr id="6" name="Title 1"/>
          <p:cNvSpPr txBox="1">
            <a:spLocks/>
          </p:cNvSpPr>
          <p:nvPr/>
        </p:nvSpPr>
        <p:spPr>
          <a:xfrm>
            <a:off x="98474" y="1700012"/>
            <a:ext cx="11518270" cy="592427"/>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1600" dirty="0">
                <a:solidFill>
                  <a:schemeClr val="tx1"/>
                </a:solidFill>
                <a:latin typeface="Book Antiqua" panose="02040602050305030304" pitchFamily="18" charset="0"/>
              </a:rPr>
              <a:t>The lease liabilities are secured by the related underlying assets. The undiscounted </a:t>
            </a:r>
            <a:r>
              <a:rPr lang="en-US" sz="1600" dirty="0" smtClean="0">
                <a:solidFill>
                  <a:schemeClr val="tx1"/>
                </a:solidFill>
                <a:latin typeface="Book Antiqua" panose="02040602050305030304" pitchFamily="18" charset="0"/>
              </a:rPr>
              <a:t>maturity analysis </a:t>
            </a:r>
            <a:r>
              <a:rPr lang="en-US" sz="1600" dirty="0">
                <a:solidFill>
                  <a:schemeClr val="tx1"/>
                </a:solidFill>
                <a:latin typeface="Book Antiqua" panose="02040602050305030304" pitchFamily="18" charset="0"/>
              </a:rPr>
              <a:t>of lease liabilities at 31 December 2019 is as follows:</a:t>
            </a:r>
            <a:endParaRPr lang="en-GB" sz="1600" dirty="0">
              <a:solidFill>
                <a:schemeClr val="tx1"/>
              </a:solidFill>
              <a:latin typeface="Book Antiqua" panose="0204060205030503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58489327"/>
              </p:ext>
            </p:extLst>
          </p:nvPr>
        </p:nvGraphicFramePr>
        <p:xfrm>
          <a:off x="201706" y="2345660"/>
          <a:ext cx="11415038" cy="4430120"/>
        </p:xfrm>
        <a:graphic>
          <a:graphicData uri="http://schemas.openxmlformats.org/drawingml/2006/table">
            <a:tbl>
              <a:tblPr firstRow="1" bandRow="1">
                <a:tableStyleId>{5C22544A-7EE6-4342-B048-85BDC9FD1C3A}</a:tableStyleId>
              </a:tblPr>
              <a:tblGrid>
                <a:gridCol w="2668234"/>
                <a:gridCol w="1149875"/>
                <a:gridCol w="878557"/>
                <a:gridCol w="943156"/>
                <a:gridCol w="1007755"/>
                <a:gridCol w="956077"/>
                <a:gridCol w="968997"/>
                <a:gridCol w="1007755"/>
                <a:gridCol w="981915"/>
                <a:gridCol w="852717"/>
              </a:tblGrid>
              <a:tr h="391196">
                <a:tc>
                  <a:txBody>
                    <a:bodyPr/>
                    <a:lstStyle/>
                    <a:p>
                      <a:pPr algn="ctr"/>
                      <a:endParaRPr lang="en-US" sz="1400" dirty="0">
                        <a:latin typeface="Book Antiqua" panose="02040602050305030304" pitchFamily="18" charset="0"/>
                      </a:endParaRPr>
                    </a:p>
                  </a:txBody>
                  <a:tcPr anchor="ctr">
                    <a:solidFill>
                      <a:schemeClr val="tx2">
                        <a:lumMod val="75000"/>
                      </a:schemeClr>
                    </a:solidFill>
                  </a:tcPr>
                </a:tc>
                <a:tc gridSpan="9">
                  <a:txBody>
                    <a:bodyPr/>
                    <a:lstStyle/>
                    <a:p>
                      <a:pPr algn="ctr"/>
                      <a:r>
                        <a:rPr lang="en-US" sz="1400" dirty="0" smtClean="0">
                          <a:latin typeface="Book Antiqua" panose="02040602050305030304" pitchFamily="18" charset="0"/>
                        </a:rPr>
                        <a:t>Minimum</a:t>
                      </a:r>
                      <a:r>
                        <a:rPr lang="en-US" sz="1400" baseline="0" dirty="0" smtClean="0">
                          <a:latin typeface="Book Antiqua" panose="02040602050305030304" pitchFamily="18" charset="0"/>
                        </a:rPr>
                        <a:t> Lease payments due</a:t>
                      </a:r>
                      <a:endParaRPr lang="en-US" sz="1400" dirty="0">
                        <a:latin typeface="Book Antiqua" panose="02040602050305030304" pitchFamily="18" charset="0"/>
                      </a:endParaRPr>
                    </a:p>
                  </a:txBody>
                  <a:tcPr anchor="ctr">
                    <a:solidFill>
                      <a:schemeClr val="tx2">
                        <a:lumMod val="75000"/>
                      </a:schemeClr>
                    </a:solidFill>
                  </a:tcPr>
                </a:tc>
                <a:tc hMerge="1">
                  <a:txBody>
                    <a:bodyPr/>
                    <a:lstStyle/>
                    <a:p>
                      <a:pPr algn="ctr"/>
                      <a:endParaRPr lang="en-US" sz="1400" dirty="0"/>
                    </a:p>
                  </a:txBody>
                  <a:tcPr anchor="ctr"/>
                </a:tc>
                <a:tc hMerge="1">
                  <a:txBody>
                    <a:bodyPr/>
                    <a:lstStyle/>
                    <a:p>
                      <a:pPr algn="ctr"/>
                      <a:endParaRPr lang="en-US" sz="1400" dirty="0"/>
                    </a:p>
                  </a:txBody>
                  <a:tcPr anchor="ctr"/>
                </a:tc>
                <a:tc hMerge="1">
                  <a:txBody>
                    <a:bodyPr/>
                    <a:lstStyle/>
                    <a:p>
                      <a:pPr algn="ctr"/>
                      <a:endParaRPr lang="en-US" sz="1400" dirty="0"/>
                    </a:p>
                  </a:txBody>
                  <a:tcPr anchor="ctr"/>
                </a:tc>
                <a:tc hMerge="1">
                  <a:txBody>
                    <a:bodyPr/>
                    <a:lstStyle/>
                    <a:p>
                      <a:pPr algn="ctr"/>
                      <a:endParaRPr lang="en-US" sz="1400" dirty="0"/>
                    </a:p>
                  </a:txBody>
                  <a:tcPr anchor="ctr"/>
                </a:tc>
                <a:tc hMerge="1">
                  <a:txBody>
                    <a:bodyPr/>
                    <a:lstStyle/>
                    <a:p>
                      <a:pPr algn="ctr"/>
                      <a:endParaRPr lang="en-US" sz="1400" dirty="0"/>
                    </a:p>
                  </a:txBody>
                  <a:tcPr anchor="ctr"/>
                </a:tc>
                <a:tc hMerge="1">
                  <a:txBody>
                    <a:bodyPr/>
                    <a:lstStyle/>
                    <a:p>
                      <a:pPr algn="ctr"/>
                      <a:endParaRPr lang="en-US" sz="1400" dirty="0"/>
                    </a:p>
                  </a:txBody>
                  <a:tcPr anchor="ctr"/>
                </a:tc>
                <a:tc hMerge="1">
                  <a:txBody>
                    <a:bodyPr/>
                    <a:lstStyle/>
                    <a:p>
                      <a:pPr algn="ctr"/>
                      <a:endParaRPr lang="en-US" sz="1400"/>
                    </a:p>
                  </a:txBody>
                  <a:tcPr anchor="ctr"/>
                </a:tc>
                <a:tc hMerge="1">
                  <a:txBody>
                    <a:bodyPr/>
                    <a:lstStyle/>
                    <a:p>
                      <a:pPr algn="ctr"/>
                      <a:endParaRPr lang="en-US" sz="1400" dirty="0"/>
                    </a:p>
                  </a:txBody>
                  <a:tcPr anchor="ctr"/>
                </a:tc>
              </a:tr>
              <a:tr h="391196">
                <a:tc>
                  <a:txBody>
                    <a:bodyPr/>
                    <a:lstStyle/>
                    <a:p>
                      <a:pPr marL="0" algn="ctr" defTabSz="457200" rtl="0" eaLnBrk="1" latinLnBrk="0" hangingPunct="1"/>
                      <a:endParaRPr lang="en-US" sz="1400" b="1" kern="1200" dirty="0">
                        <a:solidFill>
                          <a:schemeClr val="lt1"/>
                        </a:solidFill>
                        <a:latin typeface="Book Antiqua" panose="02040602050305030304" pitchFamily="18" charset="0"/>
                        <a:ea typeface="+mn-ea"/>
                        <a:cs typeface="+mn-cs"/>
                      </a:endParaRPr>
                    </a:p>
                  </a:txBody>
                  <a:tcPr anchor="ctr">
                    <a:solidFill>
                      <a:schemeClr val="tx2">
                        <a:lumMod val="75000"/>
                      </a:schemeClr>
                    </a:solidFill>
                  </a:tcPr>
                </a:tc>
                <a:tc>
                  <a:txBody>
                    <a:bodyPr/>
                    <a:lstStyle/>
                    <a:p>
                      <a:pPr marL="0" algn="ctr" defTabSz="457200" rtl="0" eaLnBrk="1" latinLnBrk="0" hangingPunct="1"/>
                      <a:r>
                        <a:rPr lang="en-US" sz="1400" b="1" kern="1200" dirty="0" smtClean="0">
                          <a:solidFill>
                            <a:schemeClr val="lt1"/>
                          </a:solidFill>
                          <a:latin typeface="Book Antiqua" panose="02040602050305030304" pitchFamily="18" charset="0"/>
                          <a:ea typeface="+mn-ea"/>
                          <a:cs typeface="+mn-cs"/>
                        </a:rPr>
                        <a:t>Within</a:t>
                      </a:r>
                    </a:p>
                    <a:p>
                      <a:pPr marL="0" algn="ctr" defTabSz="457200" rtl="0" eaLnBrk="1" latinLnBrk="0" hangingPunct="1"/>
                      <a:r>
                        <a:rPr lang="en-US" sz="1400" b="1" kern="1200" dirty="0" smtClean="0">
                          <a:solidFill>
                            <a:schemeClr val="lt1"/>
                          </a:solidFill>
                          <a:latin typeface="Book Antiqua" panose="02040602050305030304" pitchFamily="18" charset="0"/>
                          <a:ea typeface="+mn-ea"/>
                          <a:cs typeface="+mn-cs"/>
                        </a:rPr>
                        <a:t>1 year</a:t>
                      </a:r>
                      <a:endParaRPr lang="en-US" sz="1400" b="1" kern="1200" dirty="0">
                        <a:solidFill>
                          <a:schemeClr val="lt1"/>
                        </a:solidFill>
                        <a:latin typeface="Book Antiqua" panose="02040602050305030304" pitchFamily="18" charset="0"/>
                        <a:ea typeface="+mn-ea"/>
                        <a:cs typeface="+mn-cs"/>
                      </a:endParaRPr>
                    </a:p>
                  </a:txBody>
                  <a:tcPr anchor="ctr">
                    <a:solidFill>
                      <a:schemeClr val="tx2">
                        <a:lumMod val="75000"/>
                      </a:schemeClr>
                    </a:solidFill>
                  </a:tcPr>
                </a:tc>
                <a:tc>
                  <a:txBody>
                    <a:bodyPr/>
                    <a:lstStyle/>
                    <a:p>
                      <a:pPr marL="0" algn="ctr" defTabSz="457200" rtl="0" eaLnBrk="1" latinLnBrk="0" hangingPunct="1"/>
                      <a:r>
                        <a:rPr lang="en-US" sz="1400" b="1" kern="1200" dirty="0" smtClean="0">
                          <a:solidFill>
                            <a:schemeClr val="lt1"/>
                          </a:solidFill>
                          <a:latin typeface="Book Antiqua" panose="02040602050305030304" pitchFamily="18" charset="0"/>
                          <a:ea typeface="+mn-ea"/>
                          <a:cs typeface="+mn-cs"/>
                        </a:rPr>
                        <a:t>1-2</a:t>
                      </a:r>
                    </a:p>
                    <a:p>
                      <a:pPr marL="0" algn="ctr" defTabSz="457200" rtl="0" eaLnBrk="1" latinLnBrk="0" hangingPunct="1"/>
                      <a:r>
                        <a:rPr lang="en-US" sz="1400" b="1" kern="1200" dirty="0" smtClean="0">
                          <a:solidFill>
                            <a:schemeClr val="lt1"/>
                          </a:solidFill>
                          <a:latin typeface="Book Antiqua" panose="02040602050305030304" pitchFamily="18" charset="0"/>
                          <a:ea typeface="+mn-ea"/>
                          <a:cs typeface="+mn-cs"/>
                        </a:rPr>
                        <a:t>years</a:t>
                      </a:r>
                      <a:endParaRPr lang="en-US" sz="1400" b="1" kern="1200" dirty="0">
                        <a:solidFill>
                          <a:schemeClr val="lt1"/>
                        </a:solidFill>
                        <a:latin typeface="Book Antiqua" panose="02040602050305030304" pitchFamily="18" charset="0"/>
                        <a:ea typeface="+mn-ea"/>
                        <a:cs typeface="+mn-cs"/>
                      </a:endParaRPr>
                    </a:p>
                  </a:txBody>
                  <a:tcPr anchor="ctr">
                    <a:solidFill>
                      <a:schemeClr val="tx2">
                        <a:lumMod val="75000"/>
                      </a:schemeClr>
                    </a:solidFill>
                  </a:tcPr>
                </a:tc>
                <a:tc>
                  <a:txBody>
                    <a:bodyPr/>
                    <a:lstStyle/>
                    <a:p>
                      <a:pPr marL="0" algn="ctr" defTabSz="457200" rtl="0" eaLnBrk="1" latinLnBrk="0" hangingPunct="1"/>
                      <a:r>
                        <a:rPr lang="en-US" sz="1400" b="1" kern="1200" dirty="0" smtClean="0">
                          <a:solidFill>
                            <a:schemeClr val="lt1"/>
                          </a:solidFill>
                          <a:latin typeface="Book Antiqua" panose="02040602050305030304" pitchFamily="18" charset="0"/>
                          <a:ea typeface="+mn-ea"/>
                          <a:cs typeface="+mn-cs"/>
                        </a:rPr>
                        <a:t>2-3</a:t>
                      </a:r>
                    </a:p>
                    <a:p>
                      <a:pPr marL="0" algn="ctr" defTabSz="457200" rtl="0" eaLnBrk="1" latinLnBrk="0" hangingPunct="1"/>
                      <a:r>
                        <a:rPr lang="en-US" sz="1400" b="1" kern="1200" dirty="0" smtClean="0">
                          <a:solidFill>
                            <a:schemeClr val="lt1"/>
                          </a:solidFill>
                          <a:latin typeface="Book Antiqua" panose="02040602050305030304" pitchFamily="18" charset="0"/>
                          <a:ea typeface="+mn-ea"/>
                          <a:cs typeface="+mn-cs"/>
                        </a:rPr>
                        <a:t>years</a:t>
                      </a:r>
                      <a:endParaRPr lang="en-US" sz="1400" b="1" kern="1200" dirty="0">
                        <a:solidFill>
                          <a:schemeClr val="lt1"/>
                        </a:solidFill>
                        <a:latin typeface="Book Antiqua" panose="02040602050305030304" pitchFamily="18" charset="0"/>
                        <a:ea typeface="+mn-ea"/>
                        <a:cs typeface="+mn-cs"/>
                      </a:endParaRPr>
                    </a:p>
                  </a:txBody>
                  <a:tcPr anchor="ctr">
                    <a:solidFill>
                      <a:schemeClr val="tx2">
                        <a:lumMod val="75000"/>
                      </a:schemeClr>
                    </a:solidFill>
                  </a:tcPr>
                </a:tc>
                <a:tc>
                  <a:txBody>
                    <a:bodyPr/>
                    <a:lstStyle/>
                    <a:p>
                      <a:pPr marL="0" algn="ctr" defTabSz="457200" rtl="0" eaLnBrk="1" latinLnBrk="0" hangingPunct="1"/>
                      <a:r>
                        <a:rPr lang="en-US" sz="1400" b="1" kern="1200" dirty="0" smtClean="0">
                          <a:solidFill>
                            <a:schemeClr val="lt1"/>
                          </a:solidFill>
                          <a:latin typeface="Book Antiqua" panose="02040602050305030304" pitchFamily="18" charset="0"/>
                          <a:ea typeface="+mn-ea"/>
                          <a:cs typeface="+mn-cs"/>
                        </a:rPr>
                        <a:t>3-4</a:t>
                      </a:r>
                    </a:p>
                    <a:p>
                      <a:pPr marL="0" algn="ctr" defTabSz="457200" rtl="0" eaLnBrk="1" latinLnBrk="0" hangingPunct="1"/>
                      <a:r>
                        <a:rPr lang="en-US" sz="1400" b="1" kern="1200" dirty="0" smtClean="0">
                          <a:solidFill>
                            <a:schemeClr val="lt1"/>
                          </a:solidFill>
                          <a:latin typeface="Book Antiqua" panose="02040602050305030304" pitchFamily="18" charset="0"/>
                          <a:ea typeface="+mn-ea"/>
                          <a:cs typeface="+mn-cs"/>
                        </a:rPr>
                        <a:t>years</a:t>
                      </a:r>
                      <a:endParaRPr lang="en-US" sz="1400" b="1" kern="1200" dirty="0">
                        <a:solidFill>
                          <a:schemeClr val="lt1"/>
                        </a:solidFill>
                        <a:latin typeface="Book Antiqua" panose="02040602050305030304" pitchFamily="18" charset="0"/>
                        <a:ea typeface="+mn-ea"/>
                        <a:cs typeface="+mn-cs"/>
                      </a:endParaRPr>
                    </a:p>
                  </a:txBody>
                  <a:tcPr anchor="ctr">
                    <a:solidFill>
                      <a:schemeClr val="tx2">
                        <a:lumMod val="75000"/>
                      </a:schemeClr>
                    </a:solidFill>
                  </a:tcPr>
                </a:tc>
                <a:tc>
                  <a:txBody>
                    <a:bodyPr/>
                    <a:lstStyle/>
                    <a:p>
                      <a:pPr marL="0" algn="ctr" defTabSz="457200" rtl="0" eaLnBrk="1" latinLnBrk="0" hangingPunct="1"/>
                      <a:r>
                        <a:rPr lang="en-US" sz="1400" b="1" kern="1200" dirty="0" smtClean="0">
                          <a:solidFill>
                            <a:schemeClr val="lt1"/>
                          </a:solidFill>
                          <a:latin typeface="Book Antiqua" panose="02040602050305030304" pitchFamily="18" charset="0"/>
                          <a:ea typeface="+mn-ea"/>
                          <a:cs typeface="+mn-cs"/>
                        </a:rPr>
                        <a:t>4-5</a:t>
                      </a:r>
                    </a:p>
                    <a:p>
                      <a:pPr marL="0" algn="ctr" defTabSz="457200" rtl="0" eaLnBrk="1" latinLnBrk="0" hangingPunct="1"/>
                      <a:r>
                        <a:rPr lang="en-US" sz="1400" b="1" kern="1200" dirty="0" smtClean="0">
                          <a:solidFill>
                            <a:schemeClr val="lt1"/>
                          </a:solidFill>
                          <a:latin typeface="Book Antiqua" panose="02040602050305030304" pitchFamily="18" charset="0"/>
                          <a:ea typeface="+mn-ea"/>
                          <a:cs typeface="+mn-cs"/>
                        </a:rPr>
                        <a:t>years</a:t>
                      </a:r>
                      <a:endParaRPr lang="en-US" sz="1400" b="1" kern="1200" dirty="0">
                        <a:solidFill>
                          <a:schemeClr val="lt1"/>
                        </a:solidFill>
                        <a:latin typeface="Book Antiqua" panose="02040602050305030304" pitchFamily="18" charset="0"/>
                        <a:ea typeface="+mn-ea"/>
                        <a:cs typeface="+mn-cs"/>
                      </a:endParaRPr>
                    </a:p>
                  </a:txBody>
                  <a:tcPr anchor="ctr">
                    <a:solidFill>
                      <a:schemeClr val="tx2">
                        <a:lumMod val="75000"/>
                      </a:schemeClr>
                    </a:solidFill>
                  </a:tcPr>
                </a:tc>
                <a:tc>
                  <a:txBody>
                    <a:bodyPr/>
                    <a:lstStyle/>
                    <a:p>
                      <a:pPr marL="0" algn="ctr" defTabSz="457200" rtl="0" eaLnBrk="1" latinLnBrk="0" hangingPunct="1"/>
                      <a:r>
                        <a:rPr lang="en-US" sz="1400" b="1" kern="1200" dirty="0" smtClean="0">
                          <a:solidFill>
                            <a:schemeClr val="lt1"/>
                          </a:solidFill>
                          <a:latin typeface="Book Antiqua" panose="02040602050305030304" pitchFamily="18" charset="0"/>
                          <a:ea typeface="+mn-ea"/>
                          <a:cs typeface="+mn-cs"/>
                        </a:rPr>
                        <a:t>5-10</a:t>
                      </a:r>
                    </a:p>
                    <a:p>
                      <a:pPr marL="0" algn="ctr" defTabSz="457200" rtl="0" eaLnBrk="1" latinLnBrk="0" hangingPunct="1"/>
                      <a:r>
                        <a:rPr lang="en-US" sz="1400" b="1" kern="1200" dirty="0" smtClean="0">
                          <a:solidFill>
                            <a:schemeClr val="lt1"/>
                          </a:solidFill>
                          <a:latin typeface="Book Antiqua" panose="02040602050305030304" pitchFamily="18" charset="0"/>
                          <a:ea typeface="+mn-ea"/>
                          <a:cs typeface="+mn-cs"/>
                        </a:rPr>
                        <a:t>years</a:t>
                      </a:r>
                      <a:endParaRPr lang="en-US" sz="1400" b="1" kern="1200" dirty="0">
                        <a:solidFill>
                          <a:schemeClr val="lt1"/>
                        </a:solidFill>
                        <a:latin typeface="Book Antiqua" panose="02040602050305030304" pitchFamily="18" charset="0"/>
                        <a:ea typeface="+mn-ea"/>
                        <a:cs typeface="+mn-cs"/>
                      </a:endParaRPr>
                    </a:p>
                  </a:txBody>
                  <a:tcPr anchor="ctr">
                    <a:solidFill>
                      <a:schemeClr val="tx2">
                        <a:lumMod val="75000"/>
                      </a:schemeClr>
                    </a:solidFill>
                  </a:tcPr>
                </a:tc>
                <a:tc>
                  <a:txBody>
                    <a:bodyPr/>
                    <a:lstStyle/>
                    <a:p>
                      <a:pPr marL="0" algn="ctr" defTabSz="457200" rtl="0" eaLnBrk="1" latinLnBrk="0" hangingPunct="1"/>
                      <a:r>
                        <a:rPr lang="en-US" sz="1400" b="1" kern="1200" dirty="0" smtClean="0">
                          <a:solidFill>
                            <a:schemeClr val="lt1"/>
                          </a:solidFill>
                          <a:latin typeface="Book Antiqua" panose="02040602050305030304" pitchFamily="18" charset="0"/>
                          <a:ea typeface="+mn-ea"/>
                          <a:cs typeface="+mn-cs"/>
                        </a:rPr>
                        <a:t>10-25</a:t>
                      </a:r>
                    </a:p>
                    <a:p>
                      <a:pPr marL="0" algn="ctr" defTabSz="457200" rtl="0" eaLnBrk="1" latinLnBrk="0" hangingPunct="1"/>
                      <a:r>
                        <a:rPr lang="en-US" sz="1400" b="1" kern="1200" dirty="0" smtClean="0">
                          <a:solidFill>
                            <a:schemeClr val="lt1"/>
                          </a:solidFill>
                          <a:latin typeface="Book Antiqua" panose="02040602050305030304" pitchFamily="18" charset="0"/>
                          <a:ea typeface="+mn-ea"/>
                          <a:cs typeface="+mn-cs"/>
                        </a:rPr>
                        <a:t>years</a:t>
                      </a:r>
                      <a:endParaRPr lang="en-US" sz="1400" b="1" kern="1200" dirty="0">
                        <a:solidFill>
                          <a:schemeClr val="lt1"/>
                        </a:solidFill>
                        <a:latin typeface="Book Antiqua" panose="02040602050305030304" pitchFamily="18" charset="0"/>
                        <a:ea typeface="+mn-ea"/>
                        <a:cs typeface="+mn-cs"/>
                      </a:endParaRPr>
                    </a:p>
                  </a:txBody>
                  <a:tcPr anchor="ctr">
                    <a:solidFill>
                      <a:schemeClr val="tx2">
                        <a:lumMod val="75000"/>
                      </a:schemeClr>
                    </a:solidFill>
                  </a:tcPr>
                </a:tc>
                <a:tc>
                  <a:txBody>
                    <a:bodyPr/>
                    <a:lstStyle/>
                    <a:p>
                      <a:pPr marL="0" algn="ctr" defTabSz="457200" rtl="0" eaLnBrk="1" latinLnBrk="0" hangingPunct="1"/>
                      <a:r>
                        <a:rPr lang="en-US" sz="1400" b="1" kern="1200" dirty="0" smtClean="0">
                          <a:solidFill>
                            <a:schemeClr val="lt1"/>
                          </a:solidFill>
                          <a:latin typeface="Book Antiqua" panose="02040602050305030304" pitchFamily="18" charset="0"/>
                          <a:ea typeface="+mn-ea"/>
                          <a:cs typeface="+mn-cs"/>
                        </a:rPr>
                        <a:t>Over 25</a:t>
                      </a:r>
                    </a:p>
                    <a:p>
                      <a:pPr marL="0" algn="ctr" defTabSz="457200" rtl="0" eaLnBrk="1" latinLnBrk="0" hangingPunct="1"/>
                      <a:r>
                        <a:rPr lang="en-US" sz="1400" b="1" kern="1200" dirty="0" smtClean="0">
                          <a:solidFill>
                            <a:schemeClr val="lt1"/>
                          </a:solidFill>
                          <a:latin typeface="Book Antiqua" panose="02040602050305030304" pitchFamily="18" charset="0"/>
                          <a:ea typeface="+mn-ea"/>
                          <a:cs typeface="+mn-cs"/>
                        </a:rPr>
                        <a:t>years</a:t>
                      </a:r>
                      <a:endParaRPr lang="en-US" sz="1400" b="1" kern="1200" dirty="0">
                        <a:solidFill>
                          <a:schemeClr val="lt1"/>
                        </a:solidFill>
                        <a:latin typeface="Book Antiqua" panose="02040602050305030304" pitchFamily="18" charset="0"/>
                        <a:ea typeface="+mn-ea"/>
                        <a:cs typeface="+mn-cs"/>
                      </a:endParaRPr>
                    </a:p>
                  </a:txBody>
                  <a:tcPr anchor="ctr">
                    <a:solidFill>
                      <a:schemeClr val="tx2">
                        <a:lumMod val="75000"/>
                      </a:schemeClr>
                    </a:solidFill>
                  </a:tcPr>
                </a:tc>
                <a:tc>
                  <a:txBody>
                    <a:bodyPr/>
                    <a:lstStyle/>
                    <a:p>
                      <a:pPr marL="0" algn="ctr" defTabSz="457200" rtl="0" eaLnBrk="1" latinLnBrk="0" hangingPunct="1"/>
                      <a:r>
                        <a:rPr lang="en-US" sz="1400" b="1" kern="1200" dirty="0" smtClean="0">
                          <a:solidFill>
                            <a:schemeClr val="lt1"/>
                          </a:solidFill>
                          <a:latin typeface="Book Antiqua" panose="02040602050305030304" pitchFamily="18" charset="0"/>
                          <a:ea typeface="+mn-ea"/>
                          <a:cs typeface="+mn-cs"/>
                        </a:rPr>
                        <a:t>Total</a:t>
                      </a:r>
                      <a:endParaRPr lang="en-US" sz="1400" b="1" kern="1200" dirty="0">
                        <a:solidFill>
                          <a:schemeClr val="lt1"/>
                        </a:solidFill>
                        <a:latin typeface="Book Antiqua" panose="02040602050305030304" pitchFamily="18" charset="0"/>
                        <a:ea typeface="+mn-ea"/>
                        <a:cs typeface="+mn-cs"/>
                      </a:endParaRPr>
                    </a:p>
                  </a:txBody>
                  <a:tcPr anchor="ctr">
                    <a:solidFill>
                      <a:schemeClr val="tx2">
                        <a:lumMod val="75000"/>
                      </a:schemeClr>
                    </a:solidFill>
                  </a:tcPr>
                </a:tc>
              </a:tr>
              <a:tr h="391196">
                <a:tc gridSpan="10">
                  <a:txBody>
                    <a:bodyPr/>
                    <a:lstStyle/>
                    <a:p>
                      <a:r>
                        <a:rPr lang="en-US" sz="1400" b="1" dirty="0" smtClean="0">
                          <a:latin typeface="Book Antiqua" panose="02040602050305030304" pitchFamily="18" charset="0"/>
                        </a:rPr>
                        <a:t>31 December 2019</a:t>
                      </a:r>
                      <a:endParaRPr lang="en-US" sz="1400" b="1" dirty="0">
                        <a:latin typeface="Book Antiqua" panose="02040602050305030304" pitchFamily="18" charset="0"/>
                      </a:endParaRPr>
                    </a:p>
                  </a:txBody>
                  <a:tcPr/>
                </a:tc>
                <a:tc hMerge="1">
                  <a:txBody>
                    <a:bodyPr/>
                    <a:lstStyle/>
                    <a:p>
                      <a:endParaRPr lang="en-US" sz="1400" dirty="0"/>
                    </a:p>
                  </a:txBody>
                  <a:tcPr/>
                </a:tc>
                <a:tc hMerge="1">
                  <a:txBody>
                    <a:bodyPr/>
                    <a:lstStyle/>
                    <a:p>
                      <a:endParaRPr lang="en-US" sz="1400" dirty="0"/>
                    </a:p>
                  </a:txBody>
                  <a:tcPr/>
                </a:tc>
                <a:tc hMerge="1">
                  <a:txBody>
                    <a:bodyPr/>
                    <a:lstStyle/>
                    <a:p>
                      <a:pPr algn="ctr"/>
                      <a:endParaRPr lang="en-US" sz="1400" dirty="0"/>
                    </a:p>
                  </a:txBody>
                  <a:tcPr anchor="ctr"/>
                </a:tc>
                <a:tc hMerge="1">
                  <a:txBody>
                    <a:bodyPr/>
                    <a:lstStyle/>
                    <a:p>
                      <a:pPr algn="ctr"/>
                      <a:endParaRPr lang="en-US" sz="1400" dirty="0"/>
                    </a:p>
                  </a:txBody>
                  <a:tcPr anchor="ctr"/>
                </a:tc>
                <a:tc hMerge="1">
                  <a:txBody>
                    <a:bodyPr/>
                    <a:lstStyle/>
                    <a:p>
                      <a:pPr algn="ctr"/>
                      <a:endParaRPr lang="en-US" sz="1400" dirty="0"/>
                    </a:p>
                  </a:txBody>
                  <a:tcPr anchor="ctr"/>
                </a:tc>
                <a:tc hMerge="1">
                  <a:txBody>
                    <a:bodyPr/>
                    <a:lstStyle/>
                    <a:p>
                      <a:pPr algn="ctr"/>
                      <a:endParaRPr lang="en-US" sz="1400" dirty="0"/>
                    </a:p>
                  </a:txBody>
                  <a:tcPr anchor="ctr"/>
                </a:tc>
                <a:tc hMerge="1">
                  <a:txBody>
                    <a:bodyPr/>
                    <a:lstStyle/>
                    <a:p>
                      <a:pPr algn="ctr"/>
                      <a:endParaRPr lang="en-US" sz="1400" dirty="0"/>
                    </a:p>
                  </a:txBody>
                  <a:tcPr anchor="ctr"/>
                </a:tc>
                <a:tc hMerge="1">
                  <a:txBody>
                    <a:bodyPr/>
                    <a:lstStyle/>
                    <a:p>
                      <a:pPr algn="ctr"/>
                      <a:endParaRPr lang="en-US" sz="1400" dirty="0"/>
                    </a:p>
                  </a:txBody>
                  <a:tcPr anchor="ctr"/>
                </a:tc>
                <a:tc hMerge="1">
                  <a:txBody>
                    <a:bodyPr/>
                    <a:lstStyle/>
                    <a:p>
                      <a:pPr algn="ctr"/>
                      <a:endParaRPr lang="en-US" sz="1400" dirty="0"/>
                    </a:p>
                  </a:txBody>
                  <a:tcPr anchor="ctr"/>
                </a:tc>
              </a:tr>
              <a:tr h="391196">
                <a:tc>
                  <a:txBody>
                    <a:bodyPr/>
                    <a:lstStyle/>
                    <a:p>
                      <a:r>
                        <a:rPr lang="en-US" sz="1400" dirty="0" smtClean="0">
                          <a:latin typeface="Book Antiqua" panose="02040602050305030304" pitchFamily="18" charset="0"/>
                        </a:rPr>
                        <a:t>Lease payments</a:t>
                      </a:r>
                      <a:endParaRPr lang="en-US" sz="1400" dirty="0">
                        <a:latin typeface="Book Antiqua" panose="02040602050305030304" pitchFamily="18" charset="0"/>
                      </a:endParaRPr>
                    </a:p>
                  </a:txBody>
                  <a:tcPr/>
                </a:tc>
                <a:tc>
                  <a:txBody>
                    <a:bodyPr/>
                    <a:lstStyle/>
                    <a:p>
                      <a:endParaRPr lang="en-US" sz="1400">
                        <a:latin typeface="Book Antiqua" panose="02040602050305030304" pitchFamily="18" charset="0"/>
                      </a:endParaRPr>
                    </a:p>
                  </a:txBody>
                  <a:tcPr/>
                </a:tc>
                <a:tc>
                  <a:txBody>
                    <a:bodyPr/>
                    <a:lstStyle/>
                    <a:p>
                      <a:endParaRPr lang="en-US" sz="1400">
                        <a:latin typeface="Book Antiqua" panose="02040602050305030304" pitchFamily="18" charset="0"/>
                      </a:endParaRPr>
                    </a:p>
                  </a:txBody>
                  <a:tcPr/>
                </a:tc>
                <a:tc>
                  <a:txBody>
                    <a:bodyPr/>
                    <a:lstStyle/>
                    <a:p>
                      <a:pPr algn="ctr"/>
                      <a:r>
                        <a:rPr lang="en-US" sz="1100" dirty="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391196">
                <a:tc>
                  <a:txBody>
                    <a:bodyPr/>
                    <a:lstStyle/>
                    <a:p>
                      <a:r>
                        <a:rPr lang="en-US" sz="1400" dirty="0" smtClean="0">
                          <a:latin typeface="Book Antiqua" panose="02040602050305030304" pitchFamily="18" charset="0"/>
                        </a:rPr>
                        <a:t>Finance charges</a:t>
                      </a:r>
                      <a:endParaRPr lang="en-US" sz="1400" dirty="0">
                        <a:latin typeface="Book Antiqua" panose="02040602050305030304" pitchFamily="18" charset="0"/>
                      </a:endParaRPr>
                    </a:p>
                  </a:txBody>
                  <a:tcPr/>
                </a:tc>
                <a:tc>
                  <a:txBody>
                    <a:bodyPr/>
                    <a:lstStyle/>
                    <a:p>
                      <a:endParaRPr lang="en-US" sz="1400" dirty="0">
                        <a:latin typeface="Book Antiqua" panose="02040602050305030304" pitchFamily="18" charset="0"/>
                      </a:endParaRPr>
                    </a:p>
                  </a:txBody>
                  <a:tcPr/>
                </a:tc>
                <a:tc>
                  <a:txBody>
                    <a:bodyPr/>
                    <a:lstStyle/>
                    <a:p>
                      <a:endParaRPr lang="en-US" sz="1400">
                        <a:latin typeface="Book Antiqua" panose="02040602050305030304" pitchFamily="18" charset="0"/>
                      </a:endParaRPr>
                    </a:p>
                  </a:txBody>
                  <a:tcPr/>
                </a:tc>
                <a:tc>
                  <a:txBody>
                    <a:bodyPr/>
                    <a:lstStyle/>
                    <a:p>
                      <a:pPr algn="ctr"/>
                      <a:r>
                        <a:rPr lang="en-US" sz="1100" dirty="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dirty="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391196">
                <a:tc>
                  <a:txBody>
                    <a:bodyPr/>
                    <a:lstStyle/>
                    <a:p>
                      <a:r>
                        <a:rPr lang="en-US" sz="1400" b="1" dirty="0" smtClean="0">
                          <a:latin typeface="Book Antiqua" panose="02040602050305030304" pitchFamily="18" charset="0"/>
                        </a:rPr>
                        <a:t>Net present values</a:t>
                      </a:r>
                      <a:endParaRPr lang="en-US" sz="1400" b="1" dirty="0">
                        <a:latin typeface="Book Antiqua" panose="02040602050305030304" pitchFamily="18" charset="0"/>
                      </a:endParaRPr>
                    </a:p>
                  </a:txBody>
                  <a:tcPr/>
                </a:tc>
                <a:tc>
                  <a:txBody>
                    <a:bodyPr/>
                    <a:lstStyle/>
                    <a:p>
                      <a:endParaRPr lang="en-US" sz="1400" b="1">
                        <a:latin typeface="Book Antiqua" panose="02040602050305030304" pitchFamily="18" charset="0"/>
                      </a:endParaRPr>
                    </a:p>
                  </a:txBody>
                  <a:tcPr/>
                </a:tc>
                <a:tc>
                  <a:txBody>
                    <a:bodyPr/>
                    <a:lstStyle/>
                    <a:p>
                      <a:endParaRPr lang="en-US" sz="1400" b="1">
                        <a:latin typeface="Book Antiqua" panose="02040602050305030304" pitchFamily="18" charset="0"/>
                      </a:endParaRPr>
                    </a:p>
                  </a:txBody>
                  <a:tcPr/>
                </a:tc>
                <a:tc>
                  <a:txBody>
                    <a:bodyPr/>
                    <a:lstStyle/>
                    <a:p>
                      <a:pPr algn="ctr"/>
                      <a:r>
                        <a:rPr lang="en-US" sz="1100" b="1" smtClean="0">
                          <a:latin typeface="Book Antiqua" panose="02040602050305030304" pitchFamily="18" charset="0"/>
                        </a:rPr>
                        <a:t>X</a:t>
                      </a:r>
                      <a:endParaRPr lang="en-US" sz="1100" b="1" dirty="0">
                        <a:latin typeface="Book Antiqua" panose="02040602050305030304" pitchFamily="18" charset="0"/>
                      </a:endParaRPr>
                    </a:p>
                  </a:txBody>
                  <a:tcPr anchor="ctr"/>
                </a:tc>
                <a:tc>
                  <a:txBody>
                    <a:bodyPr/>
                    <a:lstStyle/>
                    <a:p>
                      <a:pPr algn="ctr"/>
                      <a:r>
                        <a:rPr lang="en-US" sz="1100" b="1" dirty="0" smtClean="0">
                          <a:latin typeface="Book Antiqua" panose="02040602050305030304" pitchFamily="18" charset="0"/>
                        </a:rPr>
                        <a:t>X</a:t>
                      </a:r>
                      <a:endParaRPr lang="en-US" sz="1100" b="1" dirty="0">
                        <a:latin typeface="Book Antiqua" panose="02040602050305030304" pitchFamily="18" charset="0"/>
                      </a:endParaRPr>
                    </a:p>
                  </a:txBody>
                  <a:tcPr anchor="ctr"/>
                </a:tc>
                <a:tc>
                  <a:txBody>
                    <a:bodyPr/>
                    <a:lstStyle/>
                    <a:p>
                      <a:pPr algn="ctr"/>
                      <a:r>
                        <a:rPr lang="en-US" sz="1100" b="1" smtClean="0">
                          <a:latin typeface="Book Antiqua" panose="02040602050305030304" pitchFamily="18" charset="0"/>
                        </a:rPr>
                        <a:t>X</a:t>
                      </a:r>
                      <a:endParaRPr lang="en-US" sz="1100" b="1" dirty="0">
                        <a:latin typeface="Book Antiqua" panose="02040602050305030304" pitchFamily="18" charset="0"/>
                      </a:endParaRPr>
                    </a:p>
                  </a:txBody>
                  <a:tcPr anchor="ctr"/>
                </a:tc>
                <a:tc>
                  <a:txBody>
                    <a:bodyPr/>
                    <a:lstStyle/>
                    <a:p>
                      <a:pPr algn="ctr"/>
                      <a:r>
                        <a:rPr lang="en-US" sz="1100" b="1" smtClean="0">
                          <a:latin typeface="Book Antiqua" panose="02040602050305030304" pitchFamily="18" charset="0"/>
                        </a:rPr>
                        <a:t>X</a:t>
                      </a:r>
                      <a:endParaRPr lang="en-US" sz="1100" b="1" dirty="0">
                        <a:latin typeface="Book Antiqua" panose="02040602050305030304" pitchFamily="18" charset="0"/>
                      </a:endParaRPr>
                    </a:p>
                  </a:txBody>
                  <a:tcPr anchor="ctr"/>
                </a:tc>
                <a:tc>
                  <a:txBody>
                    <a:bodyPr/>
                    <a:lstStyle/>
                    <a:p>
                      <a:pPr algn="ctr"/>
                      <a:r>
                        <a:rPr lang="en-US" sz="1100" b="1" smtClean="0">
                          <a:latin typeface="Book Antiqua" panose="02040602050305030304" pitchFamily="18" charset="0"/>
                        </a:rPr>
                        <a:t>X</a:t>
                      </a:r>
                      <a:endParaRPr lang="en-US" sz="1100" b="1" dirty="0">
                        <a:latin typeface="Book Antiqua" panose="02040602050305030304" pitchFamily="18" charset="0"/>
                      </a:endParaRPr>
                    </a:p>
                  </a:txBody>
                  <a:tcPr anchor="ctr"/>
                </a:tc>
                <a:tc>
                  <a:txBody>
                    <a:bodyPr/>
                    <a:lstStyle/>
                    <a:p>
                      <a:pPr algn="ctr"/>
                      <a:r>
                        <a:rPr lang="en-US" sz="1100" b="1" smtClean="0">
                          <a:latin typeface="Book Antiqua" panose="02040602050305030304" pitchFamily="18" charset="0"/>
                        </a:rPr>
                        <a:t>X</a:t>
                      </a:r>
                      <a:endParaRPr lang="en-US" sz="1100" b="1" dirty="0">
                        <a:latin typeface="Book Antiqua" panose="02040602050305030304" pitchFamily="18" charset="0"/>
                      </a:endParaRPr>
                    </a:p>
                  </a:txBody>
                  <a:tcPr anchor="ctr"/>
                </a:tc>
                <a:tc>
                  <a:txBody>
                    <a:bodyPr/>
                    <a:lstStyle/>
                    <a:p>
                      <a:pPr algn="ctr"/>
                      <a:r>
                        <a:rPr lang="en-US" sz="1100" b="1" smtClean="0">
                          <a:latin typeface="Book Antiqua" panose="02040602050305030304" pitchFamily="18" charset="0"/>
                        </a:rPr>
                        <a:t>X</a:t>
                      </a:r>
                      <a:endParaRPr lang="en-US" sz="1100" b="1" dirty="0">
                        <a:latin typeface="Book Antiqua" panose="02040602050305030304" pitchFamily="18" charset="0"/>
                      </a:endParaRPr>
                    </a:p>
                  </a:txBody>
                  <a:tcPr anchor="ctr"/>
                </a:tc>
              </a:tr>
              <a:tr h="391196">
                <a:tc>
                  <a:txBody>
                    <a:bodyPr/>
                    <a:lstStyle/>
                    <a:p>
                      <a:endParaRPr lang="en-US" sz="1400" dirty="0">
                        <a:latin typeface="Book Antiqua" panose="02040602050305030304" pitchFamily="18" charset="0"/>
                      </a:endParaRPr>
                    </a:p>
                  </a:txBody>
                  <a:tcPr/>
                </a:tc>
                <a:tc>
                  <a:txBody>
                    <a:bodyPr/>
                    <a:lstStyle/>
                    <a:p>
                      <a:endParaRPr lang="en-US" sz="1400" dirty="0">
                        <a:latin typeface="Book Antiqua" panose="02040602050305030304" pitchFamily="18" charset="0"/>
                      </a:endParaRPr>
                    </a:p>
                  </a:txBody>
                  <a:tcPr/>
                </a:tc>
                <a:tc>
                  <a:txBody>
                    <a:bodyPr/>
                    <a:lstStyle/>
                    <a:p>
                      <a:endParaRPr lang="en-US" sz="1400" dirty="0">
                        <a:latin typeface="Book Antiqua" panose="02040602050305030304" pitchFamily="18" charset="0"/>
                      </a:endParaRPr>
                    </a:p>
                  </a:txBody>
                  <a:tcPr/>
                </a:tc>
                <a:tc>
                  <a:txBody>
                    <a:bodyPr/>
                    <a:lstStyle/>
                    <a:p>
                      <a:pPr algn="ctr"/>
                      <a:endParaRPr lang="en-US" sz="1100">
                        <a:latin typeface="Book Antiqua" panose="02040602050305030304" pitchFamily="18" charset="0"/>
                      </a:endParaRPr>
                    </a:p>
                  </a:txBody>
                  <a:tcPr anchor="ctr"/>
                </a:tc>
                <a:tc>
                  <a:txBody>
                    <a:bodyPr/>
                    <a:lstStyle/>
                    <a:p>
                      <a:pPr algn="ctr"/>
                      <a:endParaRPr lang="en-US" sz="1100" dirty="0">
                        <a:latin typeface="Book Antiqua" panose="02040602050305030304" pitchFamily="18" charset="0"/>
                      </a:endParaRPr>
                    </a:p>
                  </a:txBody>
                  <a:tcPr anchor="ctr"/>
                </a:tc>
                <a:tc>
                  <a:txBody>
                    <a:bodyPr/>
                    <a:lstStyle/>
                    <a:p>
                      <a:pPr algn="ctr"/>
                      <a:endParaRPr lang="en-US" sz="1100" dirty="0">
                        <a:latin typeface="Book Antiqua" panose="02040602050305030304" pitchFamily="18" charset="0"/>
                      </a:endParaRPr>
                    </a:p>
                  </a:txBody>
                  <a:tcPr anchor="ctr"/>
                </a:tc>
                <a:tc>
                  <a:txBody>
                    <a:bodyPr/>
                    <a:lstStyle/>
                    <a:p>
                      <a:pPr algn="ctr"/>
                      <a:endParaRPr lang="en-US" sz="1100" dirty="0">
                        <a:latin typeface="Book Antiqua" panose="02040602050305030304" pitchFamily="18" charset="0"/>
                      </a:endParaRPr>
                    </a:p>
                  </a:txBody>
                  <a:tcPr anchor="ctr"/>
                </a:tc>
                <a:tc>
                  <a:txBody>
                    <a:bodyPr/>
                    <a:lstStyle/>
                    <a:p>
                      <a:pPr algn="ctr"/>
                      <a:endParaRPr lang="en-US" sz="1100" dirty="0">
                        <a:latin typeface="Book Antiqua" panose="02040602050305030304" pitchFamily="18" charset="0"/>
                      </a:endParaRPr>
                    </a:p>
                  </a:txBody>
                  <a:tcPr anchor="ctr"/>
                </a:tc>
                <a:tc>
                  <a:txBody>
                    <a:bodyPr/>
                    <a:lstStyle/>
                    <a:p>
                      <a:pPr algn="ctr"/>
                      <a:endParaRPr lang="en-US" sz="1100" dirty="0">
                        <a:latin typeface="Book Antiqua" panose="02040602050305030304" pitchFamily="18" charset="0"/>
                      </a:endParaRPr>
                    </a:p>
                  </a:txBody>
                  <a:tcPr anchor="ctr"/>
                </a:tc>
                <a:tc>
                  <a:txBody>
                    <a:bodyPr/>
                    <a:lstStyle/>
                    <a:p>
                      <a:pPr algn="ctr"/>
                      <a:endParaRPr lang="en-US" sz="1100" dirty="0">
                        <a:latin typeface="Book Antiqua" panose="02040602050305030304" pitchFamily="18" charset="0"/>
                      </a:endParaRPr>
                    </a:p>
                  </a:txBody>
                  <a:tcPr anchor="ctr"/>
                </a:tc>
              </a:tr>
              <a:tr h="391196">
                <a:tc gridSpan="10">
                  <a:txBody>
                    <a:bodyPr/>
                    <a:lstStyle/>
                    <a:p>
                      <a:r>
                        <a:rPr lang="en-US" sz="1400" b="1" dirty="0" smtClean="0">
                          <a:latin typeface="Book Antiqua" panose="02040602050305030304" pitchFamily="18" charset="0"/>
                        </a:rPr>
                        <a:t>31 December 2018</a:t>
                      </a:r>
                      <a:endParaRPr lang="en-US" sz="1400" b="1" dirty="0">
                        <a:latin typeface="Book Antiqua" panose="02040602050305030304" pitchFamily="18" charset="0"/>
                      </a:endParaRPr>
                    </a:p>
                  </a:txBody>
                  <a:tcPr/>
                </a:tc>
                <a:tc hMerge="1">
                  <a:txBody>
                    <a:bodyPr/>
                    <a:lstStyle/>
                    <a:p>
                      <a:endParaRPr lang="en-US" sz="1400" b="0"/>
                    </a:p>
                  </a:txBody>
                  <a:tcPr/>
                </a:tc>
                <a:tc hMerge="1">
                  <a:txBody>
                    <a:bodyPr/>
                    <a:lstStyle/>
                    <a:p>
                      <a:endParaRPr lang="en-US" sz="1400" b="0" dirty="0"/>
                    </a:p>
                  </a:txBody>
                  <a:tcPr/>
                </a:tc>
                <a:tc hMerge="1">
                  <a:txBody>
                    <a:bodyPr/>
                    <a:lstStyle/>
                    <a:p>
                      <a:pPr algn="ctr"/>
                      <a:endParaRPr lang="en-US" sz="1400" b="0" dirty="0"/>
                    </a:p>
                  </a:txBody>
                  <a:tcPr anchor="ctr"/>
                </a:tc>
                <a:tc hMerge="1">
                  <a:txBody>
                    <a:bodyPr/>
                    <a:lstStyle/>
                    <a:p>
                      <a:pPr algn="ctr"/>
                      <a:endParaRPr lang="en-US" sz="1400" b="0" dirty="0"/>
                    </a:p>
                  </a:txBody>
                  <a:tcPr anchor="ctr"/>
                </a:tc>
                <a:tc hMerge="1">
                  <a:txBody>
                    <a:bodyPr/>
                    <a:lstStyle/>
                    <a:p>
                      <a:pPr algn="ctr"/>
                      <a:endParaRPr lang="en-US" sz="1400" b="0" dirty="0"/>
                    </a:p>
                  </a:txBody>
                  <a:tcPr anchor="ctr"/>
                </a:tc>
                <a:tc hMerge="1">
                  <a:txBody>
                    <a:bodyPr/>
                    <a:lstStyle/>
                    <a:p>
                      <a:pPr algn="ctr"/>
                      <a:endParaRPr lang="en-US" sz="1400" b="0" dirty="0"/>
                    </a:p>
                  </a:txBody>
                  <a:tcPr anchor="ctr"/>
                </a:tc>
                <a:tc hMerge="1">
                  <a:txBody>
                    <a:bodyPr/>
                    <a:lstStyle/>
                    <a:p>
                      <a:pPr algn="ctr"/>
                      <a:endParaRPr lang="en-US" sz="1400" b="0" dirty="0"/>
                    </a:p>
                  </a:txBody>
                  <a:tcPr anchor="ctr"/>
                </a:tc>
                <a:tc hMerge="1">
                  <a:txBody>
                    <a:bodyPr/>
                    <a:lstStyle/>
                    <a:p>
                      <a:pPr algn="ctr"/>
                      <a:endParaRPr lang="en-US" sz="1400" b="0" dirty="0"/>
                    </a:p>
                  </a:txBody>
                  <a:tcPr anchor="ctr"/>
                </a:tc>
                <a:tc hMerge="1">
                  <a:txBody>
                    <a:bodyPr/>
                    <a:lstStyle/>
                    <a:p>
                      <a:pPr algn="ctr"/>
                      <a:endParaRPr lang="en-US" sz="1400" b="0" dirty="0"/>
                    </a:p>
                  </a:txBody>
                  <a:tcPr anchor="ctr"/>
                </a:tc>
              </a:tr>
              <a:tr h="391196">
                <a:tc>
                  <a:txBody>
                    <a:bodyPr/>
                    <a:lstStyle/>
                    <a:p>
                      <a:r>
                        <a:rPr lang="en-US" sz="1400" dirty="0" smtClean="0">
                          <a:latin typeface="Book Antiqua" panose="02040602050305030304" pitchFamily="18" charset="0"/>
                        </a:rPr>
                        <a:t>Lease payments</a:t>
                      </a:r>
                      <a:endParaRPr lang="en-US" sz="1400" dirty="0">
                        <a:latin typeface="Book Antiqua" panose="02040602050305030304" pitchFamily="18" charset="0"/>
                      </a:endParaRPr>
                    </a:p>
                  </a:txBody>
                  <a:tcPr/>
                </a:tc>
                <a:tc>
                  <a:txBody>
                    <a:bodyPr/>
                    <a:lstStyle/>
                    <a:p>
                      <a:endParaRPr lang="en-US" sz="1400">
                        <a:latin typeface="Book Antiqua" panose="02040602050305030304" pitchFamily="18" charset="0"/>
                      </a:endParaRPr>
                    </a:p>
                  </a:txBody>
                  <a:tcPr/>
                </a:tc>
                <a:tc>
                  <a:txBody>
                    <a:bodyPr/>
                    <a:lstStyle/>
                    <a:p>
                      <a:endParaRPr lang="en-US" sz="1400">
                        <a:latin typeface="Book Antiqua" panose="02040602050305030304" pitchFamily="18" charset="0"/>
                      </a:endParaRPr>
                    </a:p>
                  </a:txBody>
                  <a:tcP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dirty="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391196">
                <a:tc>
                  <a:txBody>
                    <a:bodyPr/>
                    <a:lstStyle/>
                    <a:p>
                      <a:r>
                        <a:rPr lang="en-US" sz="1400" dirty="0" smtClean="0">
                          <a:latin typeface="Book Antiqua" panose="02040602050305030304" pitchFamily="18" charset="0"/>
                        </a:rPr>
                        <a:t>Finance</a:t>
                      </a:r>
                      <a:r>
                        <a:rPr lang="en-US" sz="1400" baseline="0" dirty="0" smtClean="0">
                          <a:latin typeface="Book Antiqua" panose="02040602050305030304" pitchFamily="18" charset="0"/>
                        </a:rPr>
                        <a:t> charges</a:t>
                      </a:r>
                      <a:endParaRPr lang="en-US" sz="1400" dirty="0">
                        <a:latin typeface="Book Antiqua" panose="02040602050305030304" pitchFamily="18" charset="0"/>
                      </a:endParaRPr>
                    </a:p>
                  </a:txBody>
                  <a:tcPr/>
                </a:tc>
                <a:tc>
                  <a:txBody>
                    <a:bodyPr/>
                    <a:lstStyle/>
                    <a:p>
                      <a:endParaRPr lang="en-US" sz="1400" dirty="0">
                        <a:latin typeface="Book Antiqua" panose="02040602050305030304" pitchFamily="18" charset="0"/>
                      </a:endParaRPr>
                    </a:p>
                  </a:txBody>
                  <a:tcPr/>
                </a:tc>
                <a:tc>
                  <a:txBody>
                    <a:bodyPr/>
                    <a:lstStyle/>
                    <a:p>
                      <a:endParaRPr lang="en-US" sz="1400">
                        <a:latin typeface="Book Antiqua" panose="02040602050305030304" pitchFamily="18" charset="0"/>
                      </a:endParaRPr>
                    </a:p>
                  </a:txBody>
                  <a:tcP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dirty="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dirty="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391196">
                <a:tc>
                  <a:txBody>
                    <a:bodyPr/>
                    <a:lstStyle/>
                    <a:p>
                      <a:r>
                        <a:rPr lang="en-US" sz="1400" b="1" dirty="0" smtClean="0">
                          <a:latin typeface="Book Antiqua" panose="02040602050305030304" pitchFamily="18" charset="0"/>
                        </a:rPr>
                        <a:t>Net</a:t>
                      </a:r>
                      <a:r>
                        <a:rPr lang="en-US" sz="1400" b="1" baseline="0" dirty="0" smtClean="0">
                          <a:latin typeface="Book Antiqua" panose="02040602050305030304" pitchFamily="18" charset="0"/>
                        </a:rPr>
                        <a:t> present value</a:t>
                      </a:r>
                      <a:endParaRPr lang="en-US" sz="1400" b="1" dirty="0">
                        <a:latin typeface="Book Antiqua" panose="02040602050305030304" pitchFamily="18" charset="0"/>
                      </a:endParaRPr>
                    </a:p>
                  </a:txBody>
                  <a:tcPr/>
                </a:tc>
                <a:tc>
                  <a:txBody>
                    <a:bodyPr/>
                    <a:lstStyle/>
                    <a:p>
                      <a:endParaRPr lang="en-US" sz="1400" b="1">
                        <a:latin typeface="Book Antiqua" panose="02040602050305030304" pitchFamily="18" charset="0"/>
                      </a:endParaRPr>
                    </a:p>
                  </a:txBody>
                  <a:tcPr/>
                </a:tc>
                <a:tc>
                  <a:txBody>
                    <a:bodyPr/>
                    <a:lstStyle/>
                    <a:p>
                      <a:endParaRPr lang="en-US" sz="1400" b="1">
                        <a:latin typeface="Book Antiqua" panose="02040602050305030304" pitchFamily="18" charset="0"/>
                      </a:endParaRPr>
                    </a:p>
                  </a:txBody>
                  <a:tcPr/>
                </a:tc>
                <a:tc>
                  <a:txBody>
                    <a:bodyPr/>
                    <a:lstStyle/>
                    <a:p>
                      <a:pPr algn="ctr"/>
                      <a:r>
                        <a:rPr lang="en-US" sz="1100" b="1" smtClean="0">
                          <a:latin typeface="Book Antiqua" panose="02040602050305030304" pitchFamily="18" charset="0"/>
                        </a:rPr>
                        <a:t>X</a:t>
                      </a:r>
                      <a:endParaRPr lang="en-US" sz="1100" b="1" dirty="0">
                        <a:latin typeface="Book Antiqua" panose="02040602050305030304" pitchFamily="18" charset="0"/>
                      </a:endParaRPr>
                    </a:p>
                  </a:txBody>
                  <a:tcPr anchor="ctr"/>
                </a:tc>
                <a:tc>
                  <a:txBody>
                    <a:bodyPr/>
                    <a:lstStyle/>
                    <a:p>
                      <a:pPr algn="ctr"/>
                      <a:r>
                        <a:rPr lang="en-US" sz="1100" b="1" smtClean="0">
                          <a:latin typeface="Book Antiqua" panose="02040602050305030304" pitchFamily="18" charset="0"/>
                        </a:rPr>
                        <a:t>X</a:t>
                      </a:r>
                      <a:endParaRPr lang="en-US" sz="1100" b="1" dirty="0">
                        <a:latin typeface="Book Antiqua" panose="02040602050305030304" pitchFamily="18" charset="0"/>
                      </a:endParaRPr>
                    </a:p>
                  </a:txBody>
                  <a:tcPr anchor="ctr"/>
                </a:tc>
                <a:tc>
                  <a:txBody>
                    <a:bodyPr/>
                    <a:lstStyle/>
                    <a:p>
                      <a:pPr algn="ctr"/>
                      <a:r>
                        <a:rPr lang="en-US" sz="1100" b="1" smtClean="0">
                          <a:latin typeface="Book Antiqua" panose="02040602050305030304" pitchFamily="18" charset="0"/>
                        </a:rPr>
                        <a:t>X</a:t>
                      </a:r>
                      <a:endParaRPr lang="en-US" sz="1100" b="1" dirty="0">
                        <a:latin typeface="Book Antiqua" panose="02040602050305030304" pitchFamily="18" charset="0"/>
                      </a:endParaRPr>
                    </a:p>
                  </a:txBody>
                  <a:tcPr anchor="ctr"/>
                </a:tc>
                <a:tc>
                  <a:txBody>
                    <a:bodyPr/>
                    <a:lstStyle/>
                    <a:p>
                      <a:pPr algn="ctr"/>
                      <a:r>
                        <a:rPr lang="en-US" sz="1100" b="1" smtClean="0">
                          <a:latin typeface="Book Antiqua" panose="02040602050305030304" pitchFamily="18" charset="0"/>
                        </a:rPr>
                        <a:t>X</a:t>
                      </a:r>
                      <a:endParaRPr lang="en-US" sz="1100" b="1" dirty="0">
                        <a:latin typeface="Book Antiqua" panose="02040602050305030304" pitchFamily="18" charset="0"/>
                      </a:endParaRPr>
                    </a:p>
                  </a:txBody>
                  <a:tcPr anchor="ctr"/>
                </a:tc>
                <a:tc>
                  <a:txBody>
                    <a:bodyPr/>
                    <a:lstStyle/>
                    <a:p>
                      <a:pPr algn="ctr"/>
                      <a:r>
                        <a:rPr lang="en-US" sz="1100" b="1" smtClean="0">
                          <a:latin typeface="Book Antiqua" panose="02040602050305030304" pitchFamily="18" charset="0"/>
                        </a:rPr>
                        <a:t>X</a:t>
                      </a:r>
                      <a:endParaRPr lang="en-US" sz="1100" b="1" dirty="0">
                        <a:latin typeface="Book Antiqua" panose="02040602050305030304" pitchFamily="18" charset="0"/>
                      </a:endParaRPr>
                    </a:p>
                  </a:txBody>
                  <a:tcPr anchor="ctr"/>
                </a:tc>
                <a:tc>
                  <a:txBody>
                    <a:bodyPr/>
                    <a:lstStyle/>
                    <a:p>
                      <a:pPr algn="ctr"/>
                      <a:r>
                        <a:rPr lang="en-US" sz="1100" b="1" dirty="0" smtClean="0">
                          <a:latin typeface="Book Antiqua" panose="02040602050305030304" pitchFamily="18" charset="0"/>
                        </a:rPr>
                        <a:t>X</a:t>
                      </a:r>
                      <a:endParaRPr lang="en-US" sz="1100" b="1" dirty="0">
                        <a:latin typeface="Book Antiqua" panose="02040602050305030304" pitchFamily="18" charset="0"/>
                      </a:endParaRPr>
                    </a:p>
                  </a:txBody>
                  <a:tcPr anchor="ctr"/>
                </a:tc>
                <a:tc>
                  <a:txBody>
                    <a:bodyPr/>
                    <a:lstStyle/>
                    <a:p>
                      <a:pPr algn="ctr"/>
                      <a:r>
                        <a:rPr lang="en-US" sz="1100" b="1" dirty="0" smtClean="0">
                          <a:latin typeface="Book Antiqua" panose="02040602050305030304" pitchFamily="18" charset="0"/>
                        </a:rPr>
                        <a:t>X</a:t>
                      </a:r>
                      <a:endParaRPr lang="en-US" sz="1100" b="1" dirty="0">
                        <a:latin typeface="Book Antiqua" panose="02040602050305030304" pitchFamily="18" charset="0"/>
                      </a:endParaRPr>
                    </a:p>
                  </a:txBody>
                  <a:tcPr anchor="ctr"/>
                </a:tc>
              </a:tr>
            </a:tbl>
          </a:graphicData>
        </a:graphic>
      </p:graphicFrame>
    </p:spTree>
    <p:extLst>
      <p:ext uri="{BB962C8B-B14F-4D97-AF65-F5344CB8AC3E}">
        <p14:creationId xmlns:p14="http://schemas.microsoft.com/office/powerpoint/2010/main" val="380241387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1196353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err="1" smtClean="0">
                <a:latin typeface="Palatino Linotype" panose="02040502050505030304" pitchFamily="18" charset="0"/>
              </a:rPr>
              <a:t>IFRS</a:t>
            </a:r>
            <a:r>
              <a:rPr lang="en-GB" sz="6000" dirty="0" smtClean="0">
                <a:latin typeface="Palatino Linotype" panose="02040502050505030304" pitchFamily="18" charset="0"/>
              </a:rPr>
              <a:t> 16 </a:t>
            </a:r>
          </a:p>
          <a:p>
            <a:endParaRPr lang="en-GB" sz="6000" dirty="0">
              <a:latin typeface="Palatino Linotype" panose="02040502050505030304" pitchFamily="18" charset="0"/>
            </a:endParaRPr>
          </a:p>
          <a:p>
            <a:endParaRPr lang="en-GB" sz="6000" dirty="0" smtClean="0">
              <a:latin typeface="Palatino Linotype" panose="02040502050505030304" pitchFamily="18" charset="0"/>
            </a:endParaRPr>
          </a:p>
          <a:p>
            <a:pPr algn="ctr"/>
            <a:r>
              <a:rPr lang="en-GB" sz="6000" dirty="0" smtClean="0">
                <a:latin typeface="Palatino Linotype" panose="02040502050505030304" pitchFamily="18" charset="0"/>
              </a:rPr>
              <a:t>Disclosures</a:t>
            </a:r>
            <a:endParaRPr lang="en-GB" sz="6000" dirty="0">
              <a:latin typeface="Palatino Linotype" panose="02040502050505030304" pitchFamily="18" charset="0"/>
            </a:endParaRPr>
          </a:p>
        </p:txBody>
      </p:sp>
    </p:spTree>
    <p:extLst>
      <p:ext uri="{BB962C8B-B14F-4D97-AF65-F5344CB8AC3E}">
        <p14:creationId xmlns:p14="http://schemas.microsoft.com/office/powerpoint/2010/main" val="224606967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Palatino Linotype" panose="02040502050505030304" pitchFamily="18" charset="0"/>
              </a:rPr>
              <a:t>IFRS 16 - Disclosures</a:t>
            </a:r>
            <a:endParaRPr lang="en-GB" sz="6000" dirty="0">
              <a:latin typeface="Palatino Linotype" panose="02040502050505030304" pitchFamily="18" charset="0"/>
            </a:endParaRPr>
          </a:p>
        </p:txBody>
      </p:sp>
      <p:pic>
        <p:nvPicPr>
          <p:cNvPr id="6" name="Picture 49"/>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904" l="0" r="100000"/>
                    </a14:imgEffect>
                  </a14:imgLayer>
                </a14:imgProps>
              </a:ext>
              <a:ext uri="{28A0092B-C50C-407E-A947-70E740481C1C}">
                <a14:useLocalDpi xmlns:a14="http://schemas.microsoft.com/office/drawing/2010/main" val="0"/>
              </a:ext>
            </a:extLst>
          </a:blip>
          <a:srcRect/>
          <a:stretch>
            <a:fillRect/>
          </a:stretch>
        </p:blipFill>
        <p:spPr bwMode="auto">
          <a:xfrm>
            <a:off x="9403976" y="1791254"/>
            <a:ext cx="2788024" cy="369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8475" y="1561945"/>
            <a:ext cx="8964843" cy="2585323"/>
          </a:xfrm>
          <a:prstGeom prst="rect">
            <a:avLst/>
          </a:prstGeom>
          <a:noFill/>
        </p:spPr>
        <p:txBody>
          <a:bodyPr wrap="square" rtlCol="0">
            <a:spAutoFit/>
          </a:bodyPr>
          <a:lstStyle/>
          <a:p>
            <a:pPr algn="just"/>
            <a:r>
              <a:rPr lang="en-US" dirty="0">
                <a:latin typeface="Book Antiqua" panose="02040602050305030304" pitchFamily="18" charset="0"/>
              </a:rPr>
              <a:t>IFRS 16 requires different and more </a:t>
            </a:r>
            <a:r>
              <a:rPr lang="en-US" dirty="0" smtClean="0">
                <a:latin typeface="Book Antiqua" panose="02040602050305030304" pitchFamily="18" charset="0"/>
              </a:rPr>
              <a:t>extensive </a:t>
            </a:r>
            <a:r>
              <a:rPr lang="en-US" dirty="0">
                <a:latin typeface="Book Antiqua" panose="02040602050305030304" pitchFamily="18" charset="0"/>
              </a:rPr>
              <a:t>disclosures about leasing activities than IAS 17. The objective of the </a:t>
            </a:r>
            <a:r>
              <a:rPr lang="en-US" dirty="0" smtClean="0">
                <a:latin typeface="Book Antiqua" panose="02040602050305030304" pitchFamily="18" charset="0"/>
              </a:rPr>
              <a:t>disclosures is </a:t>
            </a:r>
            <a:r>
              <a:rPr lang="en-US" dirty="0">
                <a:latin typeface="Book Antiqua" panose="02040602050305030304" pitchFamily="18" charset="0"/>
              </a:rPr>
              <a:t>to provide users of financial statements with a basis to assess the effect of leasing activities on the entity’s financial </a:t>
            </a:r>
            <a:r>
              <a:rPr lang="en-US" dirty="0" smtClean="0">
                <a:latin typeface="Book Antiqua" panose="02040602050305030304" pitchFamily="18" charset="0"/>
              </a:rPr>
              <a:t>position, performance </a:t>
            </a:r>
            <a:r>
              <a:rPr lang="en-US" dirty="0">
                <a:latin typeface="Book Antiqua" panose="02040602050305030304" pitchFamily="18" charset="0"/>
              </a:rPr>
              <a:t>and cash flows. To achieve that objective, lessees and lessors disclose both qualitative and quantitative information.</a:t>
            </a:r>
          </a:p>
          <a:p>
            <a:pPr algn="just"/>
            <a:endParaRPr lang="en-US" dirty="0" smtClean="0">
              <a:latin typeface="Book Antiqua" panose="02040602050305030304" pitchFamily="18" charset="0"/>
            </a:endParaRPr>
          </a:p>
          <a:p>
            <a:pPr algn="just"/>
            <a:r>
              <a:rPr lang="en-US" dirty="0" smtClean="0">
                <a:latin typeface="Book Antiqua" panose="02040602050305030304" pitchFamily="18" charset="0"/>
              </a:rPr>
              <a:t>For </a:t>
            </a:r>
            <a:r>
              <a:rPr lang="en-US" dirty="0">
                <a:latin typeface="Book Antiqua" panose="02040602050305030304" pitchFamily="18" charset="0"/>
              </a:rPr>
              <a:t>lessees, this information is required to be presented in a single note or as a separate section of the financial </a:t>
            </a:r>
            <a:r>
              <a:rPr lang="en-US" dirty="0" smtClean="0">
                <a:latin typeface="Book Antiqua" panose="02040602050305030304" pitchFamily="18" charset="0"/>
              </a:rPr>
              <a:t>statements. Information </a:t>
            </a:r>
            <a:r>
              <a:rPr lang="en-US" dirty="0">
                <a:latin typeface="Book Antiqua" panose="02040602050305030304" pitchFamily="18" charset="0"/>
              </a:rPr>
              <a:t>already included in other notes need not be repeated as long as it is appropriately cross-referenced.</a:t>
            </a:r>
          </a:p>
        </p:txBody>
      </p:sp>
    </p:spTree>
    <p:extLst>
      <p:ext uri="{BB962C8B-B14F-4D97-AF65-F5344CB8AC3E}">
        <p14:creationId xmlns:p14="http://schemas.microsoft.com/office/powerpoint/2010/main" val="33260566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Palatino Linotype" panose="02040502050505030304" pitchFamily="18" charset="0"/>
              </a:rPr>
              <a:t>IFRS 16 - Disclosures</a:t>
            </a:r>
            <a:endParaRPr lang="en-GB" sz="6000" dirty="0">
              <a:latin typeface="Palatino Linotype" panose="02040502050505030304" pitchFamily="18" charset="0"/>
            </a:endParaRPr>
          </a:p>
        </p:txBody>
      </p:sp>
      <p:sp>
        <p:nvSpPr>
          <p:cNvPr id="4" name="Title 1"/>
          <p:cNvSpPr txBox="1">
            <a:spLocks/>
          </p:cNvSpPr>
          <p:nvPr/>
        </p:nvSpPr>
        <p:spPr>
          <a:xfrm>
            <a:off x="98474" y="1030140"/>
            <a:ext cx="4576557" cy="75055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latin typeface="Palatino Linotype" panose="02040502050505030304" pitchFamily="18" charset="0"/>
              </a:rPr>
              <a:t>Lessee disclosures</a:t>
            </a:r>
            <a:endParaRPr lang="en-GB" sz="4000" dirty="0">
              <a:latin typeface="Palatino Linotype" panose="0204050205050503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71960808"/>
              </p:ext>
            </p:extLst>
          </p:nvPr>
        </p:nvGraphicFramePr>
        <p:xfrm>
          <a:off x="165709" y="1943159"/>
          <a:ext cx="11376602" cy="4028440"/>
        </p:xfrm>
        <a:graphic>
          <a:graphicData uri="http://schemas.openxmlformats.org/drawingml/2006/table">
            <a:tbl>
              <a:tblPr firstRow="1" bandRow="1">
                <a:tableStyleId>{5C22544A-7EE6-4342-B048-85BDC9FD1C3A}</a:tableStyleId>
              </a:tblPr>
              <a:tblGrid>
                <a:gridCol w="4944173"/>
                <a:gridCol w="6432429"/>
              </a:tblGrid>
              <a:tr h="370840">
                <a:tc>
                  <a:txBody>
                    <a:bodyPr/>
                    <a:lstStyle/>
                    <a:p>
                      <a:r>
                        <a:rPr lang="en-US" sz="1800" dirty="0" smtClean="0">
                          <a:latin typeface="Book Antiqua" panose="02040602050305030304" pitchFamily="18" charset="0"/>
                        </a:rPr>
                        <a:t>Disclosure</a:t>
                      </a:r>
                      <a:r>
                        <a:rPr lang="en-US" sz="1800" baseline="0" dirty="0" smtClean="0">
                          <a:latin typeface="Book Antiqua" panose="02040602050305030304" pitchFamily="18" charset="0"/>
                        </a:rPr>
                        <a:t> area</a:t>
                      </a:r>
                      <a:endParaRPr lang="en-US" sz="1800" dirty="0">
                        <a:latin typeface="Book Antiqua" panose="02040602050305030304" pitchFamily="18" charset="0"/>
                      </a:endParaRPr>
                    </a:p>
                  </a:txBody>
                  <a:tcPr>
                    <a:solidFill>
                      <a:schemeClr val="tx2">
                        <a:lumMod val="75000"/>
                      </a:schemeClr>
                    </a:solidFill>
                  </a:tcPr>
                </a:tc>
                <a:tc>
                  <a:txBody>
                    <a:bodyPr/>
                    <a:lstStyle/>
                    <a:p>
                      <a:r>
                        <a:rPr lang="en-US" sz="1800" dirty="0" smtClean="0">
                          <a:latin typeface="Book Antiqua" panose="02040602050305030304" pitchFamily="18" charset="0"/>
                        </a:rPr>
                        <a:t>Summary of requirements</a:t>
                      </a:r>
                      <a:endParaRPr lang="en-US" sz="1800" dirty="0">
                        <a:latin typeface="Book Antiqua" panose="02040602050305030304" pitchFamily="18" charset="0"/>
                      </a:endParaRPr>
                    </a:p>
                  </a:txBody>
                  <a:tcPr>
                    <a:solidFill>
                      <a:schemeClr val="tx2">
                        <a:lumMod val="75000"/>
                      </a:schemeClr>
                    </a:solidFill>
                  </a:tcPr>
                </a:tc>
              </a:tr>
              <a:tr h="370840">
                <a:tc>
                  <a:txBody>
                    <a:bodyPr/>
                    <a:lstStyle/>
                    <a:p>
                      <a:r>
                        <a:rPr lang="en-US" sz="1800" dirty="0" smtClean="0">
                          <a:latin typeface="Book Antiqua" panose="02040602050305030304" pitchFamily="18" charset="0"/>
                        </a:rPr>
                        <a:t>Quantitative information about leases (generally provided in a tabular format)</a:t>
                      </a:r>
                      <a:endParaRPr lang="en-US" sz="1800" dirty="0">
                        <a:latin typeface="Book Antiqua" panose="02040602050305030304" pitchFamily="18" charset="0"/>
                      </a:endParaRPr>
                    </a:p>
                  </a:txBody>
                  <a:tcPr/>
                </a:tc>
                <a:tc>
                  <a:txBody>
                    <a:bodyPr/>
                    <a:lstStyle/>
                    <a:p>
                      <a:pPr marL="171450" indent="-171450">
                        <a:buFont typeface="Arial" panose="020B0604020202020204" pitchFamily="34" charset="0"/>
                        <a:buChar char="•"/>
                      </a:pPr>
                      <a:r>
                        <a:rPr lang="en-US" sz="1800" dirty="0" smtClean="0">
                          <a:latin typeface="Book Antiqua" panose="02040602050305030304" pitchFamily="18" charset="0"/>
                        </a:rPr>
                        <a:t>depreciation charge for right-of-use assets by class of underlying asset</a:t>
                      </a:r>
                      <a:r>
                        <a:rPr lang="en-US" sz="1800" baseline="0" dirty="0" smtClean="0">
                          <a:latin typeface="Book Antiqua" panose="02040602050305030304" pitchFamily="18" charset="0"/>
                        </a:rPr>
                        <a:t> </a:t>
                      </a:r>
                    </a:p>
                    <a:p>
                      <a:pPr marL="171450" indent="-171450">
                        <a:buFont typeface="Arial" panose="020B0604020202020204" pitchFamily="34" charset="0"/>
                        <a:buChar char="•"/>
                      </a:pPr>
                      <a:r>
                        <a:rPr lang="en-US" sz="1800" dirty="0" smtClean="0">
                          <a:latin typeface="Book Antiqua" panose="02040602050305030304" pitchFamily="18" charset="0"/>
                        </a:rPr>
                        <a:t>interest expense on lease liabilities</a:t>
                      </a:r>
                    </a:p>
                    <a:p>
                      <a:pPr marL="171450" indent="-171450">
                        <a:buFont typeface="Arial" panose="020B0604020202020204" pitchFamily="34" charset="0"/>
                        <a:buChar char="•"/>
                      </a:pPr>
                      <a:r>
                        <a:rPr lang="en-US" sz="1800" dirty="0" smtClean="0">
                          <a:latin typeface="Book Antiqua" panose="02040602050305030304" pitchFamily="18" charset="0"/>
                        </a:rPr>
                        <a:t>expense relating to low-value and short-term leases (other than leases of 1 month or</a:t>
                      </a:r>
                      <a:r>
                        <a:rPr lang="en-US" sz="1800" baseline="0" dirty="0" smtClean="0">
                          <a:latin typeface="Book Antiqua" panose="02040602050305030304" pitchFamily="18" charset="0"/>
                        </a:rPr>
                        <a:t> </a:t>
                      </a:r>
                      <a:r>
                        <a:rPr lang="en-US" sz="1800" dirty="0" smtClean="0">
                          <a:latin typeface="Book Antiqua" panose="02040602050305030304" pitchFamily="18" charset="0"/>
                        </a:rPr>
                        <a:t>less) if exemption(s) elected</a:t>
                      </a:r>
                    </a:p>
                    <a:p>
                      <a:pPr marL="171450" indent="-171450">
                        <a:buFont typeface="Arial" panose="020B0604020202020204" pitchFamily="34" charset="0"/>
                        <a:buChar char="•"/>
                      </a:pPr>
                      <a:r>
                        <a:rPr lang="en-US" sz="1800" dirty="0" smtClean="0">
                          <a:latin typeface="Book Antiqua" panose="02040602050305030304" pitchFamily="18" charset="0"/>
                        </a:rPr>
                        <a:t>commitments for short-term leases if the expense disclosed for such leases in the</a:t>
                      </a:r>
                      <a:r>
                        <a:rPr lang="en-US" sz="1800" baseline="0" dirty="0" smtClean="0">
                          <a:latin typeface="Book Antiqua" panose="02040602050305030304" pitchFamily="18" charset="0"/>
                        </a:rPr>
                        <a:t> </a:t>
                      </a:r>
                      <a:r>
                        <a:rPr lang="en-US" sz="1800" dirty="0" smtClean="0">
                          <a:latin typeface="Book Antiqua" panose="02040602050305030304" pitchFamily="18" charset="0"/>
                        </a:rPr>
                        <a:t>current period arose from a portfolio that differs significantly from the portfolio</a:t>
                      </a:r>
                      <a:r>
                        <a:rPr lang="en-US" sz="1800" baseline="0" dirty="0" smtClean="0">
                          <a:latin typeface="Book Antiqua" panose="02040602050305030304" pitchFamily="18" charset="0"/>
                        </a:rPr>
                        <a:t> </a:t>
                      </a:r>
                      <a:r>
                        <a:rPr lang="en-US" sz="1800" dirty="0" smtClean="0">
                          <a:latin typeface="Book Antiqua" panose="02040602050305030304" pitchFamily="18" charset="0"/>
                        </a:rPr>
                        <a:t>in place at period-end (this disclosure applies only when the short-term lease</a:t>
                      </a:r>
                      <a:r>
                        <a:rPr lang="en-US" sz="1800" baseline="0" dirty="0" smtClean="0">
                          <a:latin typeface="Book Antiqua" panose="02040602050305030304" pitchFamily="18" charset="0"/>
                        </a:rPr>
                        <a:t> </a:t>
                      </a:r>
                      <a:r>
                        <a:rPr lang="en-US" sz="1800" dirty="0" smtClean="0">
                          <a:latin typeface="Book Antiqua" panose="02040602050305030304" pitchFamily="18" charset="0"/>
                        </a:rPr>
                        <a:t>exemption has been elected)</a:t>
                      </a:r>
                    </a:p>
                    <a:p>
                      <a:pPr marL="171450" indent="-171450">
                        <a:buFont typeface="Arial" panose="020B0604020202020204" pitchFamily="34" charset="0"/>
                        <a:buChar char="•"/>
                      </a:pPr>
                      <a:r>
                        <a:rPr lang="en-US" sz="1800" dirty="0" smtClean="0">
                          <a:latin typeface="Book Antiqua" panose="02040602050305030304" pitchFamily="18" charset="0"/>
                        </a:rPr>
                        <a:t>expense relating to variable lease payments not included in lease liabilities</a:t>
                      </a:r>
                    </a:p>
                    <a:p>
                      <a:pPr marL="171450" indent="-171450">
                        <a:buFont typeface="Arial" panose="020B0604020202020204" pitchFamily="34" charset="0"/>
                        <a:buChar char="•"/>
                      </a:pPr>
                      <a:r>
                        <a:rPr lang="en-US" sz="1800" dirty="0" smtClean="0">
                          <a:latin typeface="Book Antiqua" panose="02040602050305030304" pitchFamily="18" charset="0"/>
                        </a:rPr>
                        <a:t>income from subleasing</a:t>
                      </a:r>
                    </a:p>
                  </a:txBody>
                  <a:tcPr/>
                </a:tc>
              </a:tr>
            </a:tbl>
          </a:graphicData>
        </a:graphic>
      </p:graphicFrame>
    </p:spTree>
    <p:extLst>
      <p:ext uri="{BB962C8B-B14F-4D97-AF65-F5344CB8AC3E}">
        <p14:creationId xmlns:p14="http://schemas.microsoft.com/office/powerpoint/2010/main" val="177954839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11990432"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err="1" smtClean="0">
                <a:latin typeface="Book Antiqua" panose="02040602050305030304" pitchFamily="18" charset="0"/>
              </a:rPr>
              <a:t>IFRS</a:t>
            </a:r>
            <a:r>
              <a:rPr lang="en-GB" sz="6000" dirty="0" smtClean="0">
                <a:latin typeface="Book Antiqua" panose="02040602050305030304" pitchFamily="18" charset="0"/>
              </a:rPr>
              <a:t> 16</a:t>
            </a:r>
          </a:p>
          <a:p>
            <a:endParaRPr lang="en-GB" sz="6000" dirty="0">
              <a:latin typeface="Book Antiqua" panose="02040602050305030304" pitchFamily="18" charset="0"/>
            </a:endParaRPr>
          </a:p>
          <a:p>
            <a:endParaRPr lang="en-GB" sz="6000" dirty="0" smtClean="0">
              <a:latin typeface="Book Antiqua" panose="02040602050305030304" pitchFamily="18" charset="0"/>
            </a:endParaRPr>
          </a:p>
          <a:p>
            <a:pPr algn="ctr"/>
            <a:r>
              <a:rPr lang="en-GB" sz="6000" dirty="0" smtClean="0">
                <a:latin typeface="Book Antiqua" panose="02040602050305030304" pitchFamily="18" charset="0"/>
              </a:rPr>
              <a:t>Presentation</a:t>
            </a:r>
            <a:endParaRPr lang="en-GB" sz="6000" dirty="0">
              <a:latin typeface="Book Antiqua" panose="02040602050305030304" pitchFamily="18" charset="0"/>
            </a:endParaRPr>
          </a:p>
        </p:txBody>
      </p:sp>
    </p:spTree>
    <p:extLst>
      <p:ext uri="{BB962C8B-B14F-4D97-AF65-F5344CB8AC3E}">
        <p14:creationId xmlns:p14="http://schemas.microsoft.com/office/powerpoint/2010/main" val="392159634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Palatino Linotype" panose="02040502050505030304" pitchFamily="18" charset="0"/>
              </a:rPr>
              <a:t>IFRS 16 - Disclosures</a:t>
            </a:r>
            <a:endParaRPr lang="en-GB" sz="6000" dirty="0">
              <a:latin typeface="Palatino Linotype" panose="02040502050505030304" pitchFamily="18" charset="0"/>
            </a:endParaRPr>
          </a:p>
        </p:txBody>
      </p:sp>
      <p:sp>
        <p:nvSpPr>
          <p:cNvPr id="4" name="Title 1"/>
          <p:cNvSpPr txBox="1">
            <a:spLocks/>
          </p:cNvSpPr>
          <p:nvPr/>
        </p:nvSpPr>
        <p:spPr>
          <a:xfrm>
            <a:off x="98474" y="1003246"/>
            <a:ext cx="4576557" cy="75055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latin typeface="Palatino Linotype" panose="02040502050505030304" pitchFamily="18" charset="0"/>
              </a:rPr>
              <a:t>Lessee disclosures</a:t>
            </a:r>
            <a:endParaRPr lang="en-GB" sz="4000" dirty="0">
              <a:latin typeface="Palatino Linotype" panose="0204050205050503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78379460"/>
              </p:ext>
            </p:extLst>
          </p:nvPr>
        </p:nvGraphicFramePr>
        <p:xfrm>
          <a:off x="215152" y="1943159"/>
          <a:ext cx="11259924" cy="3205480"/>
        </p:xfrm>
        <a:graphic>
          <a:graphicData uri="http://schemas.openxmlformats.org/drawingml/2006/table">
            <a:tbl>
              <a:tblPr firstRow="1" bandRow="1">
                <a:tableStyleId>{5C22544A-7EE6-4342-B048-85BDC9FD1C3A}</a:tableStyleId>
              </a:tblPr>
              <a:tblGrid>
                <a:gridCol w="5056095"/>
                <a:gridCol w="6203829"/>
              </a:tblGrid>
              <a:tr h="370840">
                <a:tc>
                  <a:txBody>
                    <a:bodyPr/>
                    <a:lstStyle/>
                    <a:p>
                      <a:r>
                        <a:rPr lang="en-US" sz="1800" dirty="0" smtClean="0">
                          <a:latin typeface="Book Antiqua" panose="02040602050305030304" pitchFamily="18" charset="0"/>
                        </a:rPr>
                        <a:t>Disclosure</a:t>
                      </a:r>
                      <a:r>
                        <a:rPr lang="en-US" sz="1800" baseline="0" dirty="0" smtClean="0">
                          <a:latin typeface="Book Antiqua" panose="02040602050305030304" pitchFamily="18" charset="0"/>
                        </a:rPr>
                        <a:t> area</a:t>
                      </a:r>
                      <a:endParaRPr lang="en-US" sz="1800" dirty="0">
                        <a:latin typeface="Book Antiqua" panose="02040602050305030304" pitchFamily="18" charset="0"/>
                      </a:endParaRPr>
                    </a:p>
                  </a:txBody>
                  <a:tcPr>
                    <a:solidFill>
                      <a:schemeClr val="tx2">
                        <a:lumMod val="75000"/>
                      </a:schemeClr>
                    </a:solidFill>
                  </a:tcPr>
                </a:tc>
                <a:tc>
                  <a:txBody>
                    <a:bodyPr/>
                    <a:lstStyle/>
                    <a:p>
                      <a:r>
                        <a:rPr lang="en-US" sz="1800" dirty="0" smtClean="0">
                          <a:latin typeface="Book Antiqua" panose="02040602050305030304" pitchFamily="18" charset="0"/>
                        </a:rPr>
                        <a:t>Summary of requirements</a:t>
                      </a:r>
                      <a:endParaRPr lang="en-US" sz="1800" dirty="0">
                        <a:latin typeface="Book Antiqua" panose="02040602050305030304" pitchFamily="18" charset="0"/>
                      </a:endParaRPr>
                    </a:p>
                  </a:txBody>
                  <a:tcPr>
                    <a:solidFill>
                      <a:schemeClr val="tx2">
                        <a:lumMod val="75000"/>
                      </a:schemeClr>
                    </a:solidFill>
                  </a:tcPr>
                </a:tc>
              </a:tr>
              <a:tr h="370840">
                <a:tc>
                  <a:txBody>
                    <a:bodyPr/>
                    <a:lstStyle/>
                    <a:p>
                      <a:r>
                        <a:rPr lang="en-US" sz="1800" dirty="0" smtClean="0">
                          <a:latin typeface="Book Antiqua" panose="02040602050305030304" pitchFamily="18" charset="0"/>
                        </a:rPr>
                        <a:t>Quantitative information about leases (generally provided in a tabular format)</a:t>
                      </a:r>
                      <a:endParaRPr lang="en-US" sz="1800" dirty="0">
                        <a:latin typeface="Book Antiqua" panose="02040602050305030304" pitchFamily="18" charset="0"/>
                      </a:endParaRPr>
                    </a:p>
                  </a:txBody>
                  <a:tcPr/>
                </a:tc>
                <a:tc>
                  <a:txBody>
                    <a:bodyPr/>
                    <a:lstStyle/>
                    <a:p>
                      <a:pPr marL="171450" indent="-171450">
                        <a:buFont typeface="Arial" panose="020B0604020202020204" pitchFamily="34" charset="0"/>
                        <a:buChar char="•"/>
                      </a:pPr>
                      <a:r>
                        <a:rPr lang="en-US" sz="1800" dirty="0" smtClean="0">
                          <a:latin typeface="Book Antiqua" panose="02040602050305030304" pitchFamily="18" charset="0"/>
                        </a:rPr>
                        <a:t>total cash outflow for leases</a:t>
                      </a:r>
                    </a:p>
                    <a:p>
                      <a:pPr marL="171450" indent="-171450">
                        <a:buFont typeface="Arial" panose="020B0604020202020204" pitchFamily="34" charset="0"/>
                        <a:buChar char="•"/>
                      </a:pPr>
                      <a:r>
                        <a:rPr lang="en-US" sz="1800" dirty="0" smtClean="0">
                          <a:latin typeface="Book Antiqua" panose="02040602050305030304" pitchFamily="18" charset="0"/>
                        </a:rPr>
                        <a:t>additions to right-of-use assets</a:t>
                      </a:r>
                    </a:p>
                    <a:p>
                      <a:pPr marL="171450" indent="-171450">
                        <a:buFont typeface="Arial" panose="020B0604020202020204" pitchFamily="34" charset="0"/>
                        <a:buChar char="•"/>
                      </a:pPr>
                      <a:r>
                        <a:rPr lang="en-US" sz="1800" dirty="0" smtClean="0">
                          <a:latin typeface="Book Antiqua" panose="02040602050305030304" pitchFamily="18" charset="0"/>
                        </a:rPr>
                        <a:t>gains or losses from sale and leaseback transactions</a:t>
                      </a:r>
                    </a:p>
                    <a:p>
                      <a:pPr marL="171450" indent="-171450">
                        <a:buFont typeface="Arial" panose="020B0604020202020204" pitchFamily="34" charset="0"/>
                        <a:buChar char="•"/>
                      </a:pPr>
                      <a:r>
                        <a:rPr lang="en-US" sz="1800" dirty="0" smtClean="0">
                          <a:latin typeface="Book Antiqua" panose="02040602050305030304" pitchFamily="18" charset="0"/>
                        </a:rPr>
                        <a:t>the carrying amount of right-of-use assets at the end of the reporting period by</a:t>
                      </a:r>
                      <a:r>
                        <a:rPr lang="en-US" sz="1800" baseline="0" dirty="0" smtClean="0">
                          <a:latin typeface="Book Antiqua" panose="02040602050305030304" pitchFamily="18" charset="0"/>
                        </a:rPr>
                        <a:t> </a:t>
                      </a:r>
                      <a:r>
                        <a:rPr lang="en-US" sz="1800" dirty="0" smtClean="0">
                          <a:latin typeface="Book Antiqua" panose="02040602050305030304" pitchFamily="18" charset="0"/>
                        </a:rPr>
                        <a:t>class of underlying asset</a:t>
                      </a:r>
                    </a:p>
                    <a:p>
                      <a:pPr marL="171450" indent="-171450">
                        <a:buFont typeface="Arial" panose="020B0604020202020204" pitchFamily="34" charset="0"/>
                        <a:buChar char="•"/>
                      </a:pPr>
                      <a:r>
                        <a:rPr lang="en-US" sz="1800" dirty="0" smtClean="0">
                          <a:latin typeface="Book Antiqua" panose="02040602050305030304" pitchFamily="18" charset="0"/>
                        </a:rPr>
                        <a:t>maturity analysis of lease liabilities</a:t>
                      </a:r>
                    </a:p>
                    <a:p>
                      <a:pPr marL="171450" indent="-171450">
                        <a:buFont typeface="Arial" panose="020B0604020202020204" pitchFamily="34" charset="0"/>
                        <a:buChar char="•"/>
                      </a:pPr>
                      <a:r>
                        <a:rPr lang="en-US" sz="1800" dirty="0" smtClean="0">
                          <a:latin typeface="Book Antiqua" panose="02040602050305030304" pitchFamily="18" charset="0"/>
                        </a:rPr>
                        <a:t>additional information about right-of-use assets that meet the definition of</a:t>
                      </a:r>
                    </a:p>
                    <a:p>
                      <a:pPr marL="171450" indent="-171450">
                        <a:buFont typeface="Arial" panose="020B0604020202020204" pitchFamily="34" charset="0"/>
                        <a:buChar char="•"/>
                      </a:pPr>
                      <a:r>
                        <a:rPr lang="en-US" sz="1800" dirty="0" smtClean="0">
                          <a:latin typeface="Book Antiqua" panose="02040602050305030304" pitchFamily="18" charset="0"/>
                        </a:rPr>
                        <a:t>investment property or are measured at revalued amounts under IAS 16</a:t>
                      </a:r>
                      <a:endParaRPr lang="en-US" sz="1800" dirty="0">
                        <a:latin typeface="Book Antiqua" panose="02040602050305030304" pitchFamily="18" charset="0"/>
                      </a:endParaRPr>
                    </a:p>
                  </a:txBody>
                  <a:tcPr/>
                </a:tc>
              </a:tr>
            </a:tbl>
          </a:graphicData>
        </a:graphic>
      </p:graphicFrame>
    </p:spTree>
    <p:extLst>
      <p:ext uri="{BB962C8B-B14F-4D97-AF65-F5344CB8AC3E}">
        <p14:creationId xmlns:p14="http://schemas.microsoft.com/office/powerpoint/2010/main" val="371284235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Palatino Linotype" panose="02040502050505030304" pitchFamily="18" charset="0"/>
              </a:rPr>
              <a:t>IFRS 16 - Disclosures</a:t>
            </a:r>
            <a:endParaRPr lang="en-GB" sz="6000" dirty="0">
              <a:latin typeface="Palatino Linotype" panose="02040502050505030304" pitchFamily="18" charset="0"/>
            </a:endParaRPr>
          </a:p>
        </p:txBody>
      </p:sp>
      <p:sp>
        <p:nvSpPr>
          <p:cNvPr id="4" name="Title 1"/>
          <p:cNvSpPr txBox="1">
            <a:spLocks/>
          </p:cNvSpPr>
          <p:nvPr/>
        </p:nvSpPr>
        <p:spPr>
          <a:xfrm>
            <a:off x="98474" y="1003246"/>
            <a:ext cx="4576557" cy="75055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latin typeface="Palatino Linotype" panose="02040502050505030304" pitchFamily="18" charset="0"/>
              </a:rPr>
              <a:t>Lessee disclosures</a:t>
            </a:r>
            <a:endParaRPr lang="en-GB" sz="4000" dirty="0">
              <a:latin typeface="Palatino Linotype" panose="0204050205050503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24377562"/>
              </p:ext>
            </p:extLst>
          </p:nvPr>
        </p:nvGraphicFramePr>
        <p:xfrm>
          <a:off x="174812" y="1943159"/>
          <a:ext cx="11300264" cy="2931160"/>
        </p:xfrm>
        <a:graphic>
          <a:graphicData uri="http://schemas.openxmlformats.org/drawingml/2006/table">
            <a:tbl>
              <a:tblPr firstRow="1" bandRow="1">
                <a:tableStyleId>{5C22544A-7EE6-4342-B048-85BDC9FD1C3A}</a:tableStyleId>
              </a:tblPr>
              <a:tblGrid>
                <a:gridCol w="5015753"/>
                <a:gridCol w="6284511"/>
              </a:tblGrid>
              <a:tr h="370840">
                <a:tc>
                  <a:txBody>
                    <a:bodyPr/>
                    <a:lstStyle/>
                    <a:p>
                      <a:r>
                        <a:rPr lang="en-US" sz="1800" dirty="0" smtClean="0">
                          <a:latin typeface="Book Antiqua" panose="02040602050305030304" pitchFamily="18" charset="0"/>
                        </a:rPr>
                        <a:t>Disclosure</a:t>
                      </a:r>
                      <a:r>
                        <a:rPr lang="en-US" sz="1800" baseline="0" dirty="0" smtClean="0">
                          <a:latin typeface="Book Antiqua" panose="02040602050305030304" pitchFamily="18" charset="0"/>
                        </a:rPr>
                        <a:t> area</a:t>
                      </a:r>
                      <a:endParaRPr lang="en-US" sz="1800" dirty="0">
                        <a:latin typeface="Book Antiqua" panose="02040602050305030304" pitchFamily="18" charset="0"/>
                      </a:endParaRPr>
                    </a:p>
                  </a:txBody>
                  <a:tcPr>
                    <a:solidFill>
                      <a:schemeClr val="tx2">
                        <a:lumMod val="75000"/>
                      </a:schemeClr>
                    </a:solidFill>
                  </a:tcPr>
                </a:tc>
                <a:tc>
                  <a:txBody>
                    <a:bodyPr/>
                    <a:lstStyle/>
                    <a:p>
                      <a:r>
                        <a:rPr lang="en-US" sz="1800" dirty="0" smtClean="0">
                          <a:latin typeface="Book Antiqua" panose="02040602050305030304" pitchFamily="18" charset="0"/>
                        </a:rPr>
                        <a:t>Summary of requirements</a:t>
                      </a:r>
                      <a:endParaRPr lang="en-US" sz="1800" dirty="0">
                        <a:latin typeface="Book Antiqua" panose="02040602050305030304" pitchFamily="18" charset="0"/>
                      </a:endParaRPr>
                    </a:p>
                  </a:txBody>
                  <a:tcPr>
                    <a:solidFill>
                      <a:schemeClr val="tx2">
                        <a:lumMod val="75000"/>
                      </a:schemeClr>
                    </a:solidFill>
                  </a:tcPr>
                </a:tc>
              </a:tr>
              <a:tr h="370840">
                <a:tc>
                  <a:txBody>
                    <a:bodyPr/>
                    <a:lstStyle/>
                    <a:p>
                      <a:r>
                        <a:rPr lang="en-US" sz="1800" dirty="0" smtClean="0">
                          <a:latin typeface="Book Antiqua" panose="02040602050305030304" pitchFamily="18" charset="0"/>
                        </a:rPr>
                        <a:t>Additional qualitative and quantitative information as necessary to meet the disclosure objective</a:t>
                      </a:r>
                      <a:endParaRPr lang="en-US" sz="1800" dirty="0">
                        <a:latin typeface="Book Antiqua" panose="02040602050305030304" pitchFamily="18" charset="0"/>
                      </a:endParaRPr>
                    </a:p>
                  </a:txBody>
                  <a:tcPr/>
                </a:tc>
                <a:tc>
                  <a:txBody>
                    <a:bodyPr/>
                    <a:lstStyle/>
                    <a:p>
                      <a:pPr marL="285750" indent="-285750">
                        <a:buFont typeface="Arial" panose="020B0604020202020204" pitchFamily="34" charset="0"/>
                        <a:buChar char="•"/>
                      </a:pPr>
                      <a:r>
                        <a:rPr lang="en-US" sz="1800" dirty="0" smtClean="0">
                          <a:latin typeface="Book Antiqua" panose="02040602050305030304" pitchFamily="18" charset="0"/>
                        </a:rPr>
                        <a:t>nature of leasing activities</a:t>
                      </a:r>
                    </a:p>
                    <a:p>
                      <a:pPr marL="285750" indent="-285750">
                        <a:buFont typeface="Arial" panose="020B0604020202020204" pitchFamily="34" charset="0"/>
                        <a:buChar char="•"/>
                      </a:pPr>
                      <a:r>
                        <a:rPr lang="en-US" sz="1800" dirty="0" smtClean="0">
                          <a:latin typeface="Book Antiqua" panose="02040602050305030304" pitchFamily="18" charset="0"/>
                        </a:rPr>
                        <a:t>exposure to future cash outflows not reflected in the lease liabilities, including:</a:t>
                      </a:r>
                    </a:p>
                    <a:p>
                      <a:pPr marL="457200" indent="0">
                        <a:buFont typeface="Arial" panose="020B0604020202020204" pitchFamily="34" charset="0"/>
                        <a:buNone/>
                      </a:pPr>
                      <a:r>
                        <a:rPr lang="en-US" sz="1800" dirty="0" smtClean="0">
                          <a:latin typeface="Book Antiqua" panose="02040602050305030304" pitchFamily="18" charset="0"/>
                        </a:rPr>
                        <a:t>– variable lease payments</a:t>
                      </a:r>
                    </a:p>
                    <a:p>
                      <a:pPr marL="457200" indent="0">
                        <a:buFont typeface="Arial" panose="020B0604020202020204" pitchFamily="34" charset="0"/>
                        <a:buNone/>
                      </a:pPr>
                      <a:r>
                        <a:rPr lang="en-US" sz="1800" dirty="0" smtClean="0">
                          <a:latin typeface="Book Antiqua" panose="02040602050305030304" pitchFamily="18" charset="0"/>
                        </a:rPr>
                        <a:t>– extension and termination options</a:t>
                      </a:r>
                    </a:p>
                    <a:p>
                      <a:pPr marL="457200" indent="0">
                        <a:buFont typeface="Arial" panose="020B0604020202020204" pitchFamily="34" charset="0"/>
                        <a:buNone/>
                      </a:pPr>
                      <a:r>
                        <a:rPr lang="en-US" sz="1800" dirty="0" smtClean="0">
                          <a:latin typeface="Book Antiqua" panose="02040602050305030304" pitchFamily="18" charset="0"/>
                        </a:rPr>
                        <a:t>– residual value guarantees</a:t>
                      </a:r>
                    </a:p>
                    <a:p>
                      <a:pPr marL="457200" indent="0">
                        <a:buFont typeface="Arial" panose="020B0604020202020204" pitchFamily="34" charset="0"/>
                        <a:buNone/>
                      </a:pPr>
                      <a:r>
                        <a:rPr lang="en-US" sz="1800" dirty="0" smtClean="0">
                          <a:latin typeface="Book Antiqua" panose="02040602050305030304" pitchFamily="18" charset="0"/>
                        </a:rPr>
                        <a:t>– leases that have not yet commenced</a:t>
                      </a:r>
                    </a:p>
                    <a:p>
                      <a:pPr marL="285750" indent="-285750">
                        <a:buFont typeface="Arial" panose="020B0604020202020204" pitchFamily="34" charset="0"/>
                        <a:buChar char="•"/>
                      </a:pPr>
                      <a:r>
                        <a:rPr lang="en-US" sz="1800" dirty="0" smtClean="0">
                          <a:latin typeface="Book Antiqua" panose="02040602050305030304" pitchFamily="18" charset="0"/>
                        </a:rPr>
                        <a:t>restrictions or covenants imposed by leases</a:t>
                      </a:r>
                    </a:p>
                    <a:p>
                      <a:pPr marL="285750" indent="-285750">
                        <a:buFont typeface="Arial" panose="020B0604020202020204" pitchFamily="34" charset="0"/>
                        <a:buChar char="•"/>
                      </a:pPr>
                      <a:r>
                        <a:rPr lang="en-US" sz="1800" dirty="0" smtClean="0">
                          <a:latin typeface="Book Antiqua" panose="02040602050305030304" pitchFamily="18" charset="0"/>
                        </a:rPr>
                        <a:t>sale and leaseback transactions</a:t>
                      </a:r>
                    </a:p>
                  </a:txBody>
                  <a:tcPr/>
                </a:tc>
              </a:tr>
            </a:tbl>
          </a:graphicData>
        </a:graphic>
      </p:graphicFrame>
    </p:spTree>
    <p:extLst>
      <p:ext uri="{BB962C8B-B14F-4D97-AF65-F5344CB8AC3E}">
        <p14:creationId xmlns:p14="http://schemas.microsoft.com/office/powerpoint/2010/main" val="2050372397"/>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Palatino Linotype" panose="02040502050505030304" pitchFamily="18" charset="0"/>
              </a:rPr>
              <a:t>IFRS 16 - Disclosures</a:t>
            </a:r>
            <a:endParaRPr lang="en-GB" sz="6000" dirty="0">
              <a:latin typeface="Palatino Linotype" panose="02040502050505030304" pitchFamily="18" charset="0"/>
            </a:endParaRPr>
          </a:p>
        </p:txBody>
      </p:sp>
      <p:sp>
        <p:nvSpPr>
          <p:cNvPr id="4" name="Title 1"/>
          <p:cNvSpPr txBox="1">
            <a:spLocks/>
          </p:cNvSpPr>
          <p:nvPr/>
        </p:nvSpPr>
        <p:spPr>
          <a:xfrm>
            <a:off x="98474" y="1094704"/>
            <a:ext cx="4437035" cy="75055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latin typeface="Palatino Linotype" panose="02040502050505030304" pitchFamily="18" charset="0"/>
              </a:rPr>
              <a:t>Lessor disclosures</a:t>
            </a:r>
            <a:endParaRPr lang="en-GB" sz="4000" dirty="0">
              <a:latin typeface="Palatino Linotype" panose="0204050205050503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81970494"/>
              </p:ext>
            </p:extLst>
          </p:nvPr>
        </p:nvGraphicFramePr>
        <p:xfrm>
          <a:off x="215152" y="1943159"/>
          <a:ext cx="11259924" cy="2931160"/>
        </p:xfrm>
        <a:graphic>
          <a:graphicData uri="http://schemas.openxmlformats.org/drawingml/2006/table">
            <a:tbl>
              <a:tblPr firstRow="1" bandRow="1">
                <a:tableStyleId>{5C22544A-7EE6-4342-B048-85BDC9FD1C3A}</a:tableStyleId>
              </a:tblPr>
              <a:tblGrid>
                <a:gridCol w="4814048"/>
                <a:gridCol w="6445876"/>
              </a:tblGrid>
              <a:tr h="370840">
                <a:tc>
                  <a:txBody>
                    <a:bodyPr/>
                    <a:lstStyle/>
                    <a:p>
                      <a:r>
                        <a:rPr lang="en-US" sz="1800" dirty="0" smtClean="0">
                          <a:latin typeface="Book Antiqua" panose="02040602050305030304" pitchFamily="18" charset="0"/>
                        </a:rPr>
                        <a:t>Disclosure</a:t>
                      </a:r>
                      <a:r>
                        <a:rPr lang="en-US" sz="1800" baseline="0" dirty="0" smtClean="0">
                          <a:latin typeface="Book Antiqua" panose="02040602050305030304" pitchFamily="18" charset="0"/>
                        </a:rPr>
                        <a:t> area</a:t>
                      </a:r>
                      <a:endParaRPr lang="en-US" sz="1800" dirty="0">
                        <a:latin typeface="Book Antiqua" panose="02040602050305030304" pitchFamily="18" charset="0"/>
                      </a:endParaRPr>
                    </a:p>
                  </a:txBody>
                  <a:tcPr>
                    <a:solidFill>
                      <a:schemeClr val="tx2">
                        <a:lumMod val="75000"/>
                      </a:schemeClr>
                    </a:solidFill>
                  </a:tcPr>
                </a:tc>
                <a:tc>
                  <a:txBody>
                    <a:bodyPr/>
                    <a:lstStyle/>
                    <a:p>
                      <a:r>
                        <a:rPr lang="en-US" sz="1800" dirty="0" smtClean="0">
                          <a:latin typeface="Book Antiqua" panose="02040602050305030304" pitchFamily="18" charset="0"/>
                        </a:rPr>
                        <a:t>Summary of requirements</a:t>
                      </a:r>
                      <a:endParaRPr lang="en-US" sz="1800" dirty="0">
                        <a:latin typeface="Book Antiqua" panose="02040602050305030304" pitchFamily="18" charset="0"/>
                      </a:endParaRPr>
                    </a:p>
                  </a:txBody>
                  <a:tcPr>
                    <a:solidFill>
                      <a:schemeClr val="tx2">
                        <a:lumMod val="75000"/>
                      </a:schemeClr>
                    </a:solidFill>
                  </a:tcPr>
                </a:tc>
              </a:tr>
              <a:tr h="370840">
                <a:tc>
                  <a:txBody>
                    <a:bodyPr/>
                    <a:lstStyle/>
                    <a:p>
                      <a:r>
                        <a:rPr lang="en-US" sz="1800" dirty="0" smtClean="0">
                          <a:latin typeface="Book Antiqua" panose="02040602050305030304" pitchFamily="18" charset="0"/>
                        </a:rPr>
                        <a:t>Finance leases</a:t>
                      </a:r>
                      <a:endParaRPr lang="en-US" sz="1800" dirty="0">
                        <a:latin typeface="Book Antiqua" panose="02040602050305030304" pitchFamily="18" charset="0"/>
                      </a:endParaRPr>
                    </a:p>
                  </a:txBody>
                  <a:tcPr/>
                </a:tc>
                <a:tc>
                  <a:txBody>
                    <a:bodyPr/>
                    <a:lstStyle/>
                    <a:p>
                      <a:pPr marL="285750" indent="-285750">
                        <a:buFont typeface="Arial" panose="020B0604020202020204" pitchFamily="34" charset="0"/>
                        <a:buChar char="•"/>
                      </a:pPr>
                      <a:r>
                        <a:rPr lang="en-US" sz="1800" dirty="0" smtClean="0">
                          <a:latin typeface="Book Antiqua" panose="02040602050305030304" pitchFamily="18" charset="0"/>
                        </a:rPr>
                        <a:t>selling profit or loss</a:t>
                      </a:r>
                    </a:p>
                    <a:p>
                      <a:pPr marL="285750" indent="-285750">
                        <a:buFont typeface="Arial" panose="020B0604020202020204" pitchFamily="34" charset="0"/>
                        <a:buChar char="•"/>
                      </a:pPr>
                      <a:r>
                        <a:rPr lang="en-US" sz="1800" dirty="0" smtClean="0">
                          <a:latin typeface="Book Antiqua" panose="02040602050305030304" pitchFamily="18" charset="0"/>
                        </a:rPr>
                        <a:t>finance income on the net investment in the lease</a:t>
                      </a:r>
                    </a:p>
                    <a:p>
                      <a:pPr marL="285750" indent="-285750">
                        <a:buFont typeface="Arial" panose="020B0604020202020204" pitchFamily="34" charset="0"/>
                        <a:buChar char="•"/>
                      </a:pPr>
                      <a:r>
                        <a:rPr lang="en-US" sz="1800" dirty="0" smtClean="0">
                          <a:latin typeface="Book Antiqua" panose="02040602050305030304" pitchFamily="18" charset="0"/>
                        </a:rPr>
                        <a:t>income relating to variable lease payments not included in the measurement of the</a:t>
                      </a:r>
                      <a:r>
                        <a:rPr lang="en-US" sz="1800" baseline="0" dirty="0" smtClean="0">
                          <a:latin typeface="Book Antiqua" panose="02040602050305030304" pitchFamily="18" charset="0"/>
                        </a:rPr>
                        <a:t> </a:t>
                      </a:r>
                      <a:r>
                        <a:rPr lang="en-US" sz="1800" dirty="0" smtClean="0">
                          <a:latin typeface="Book Antiqua" panose="02040602050305030304" pitchFamily="18" charset="0"/>
                        </a:rPr>
                        <a:t>net investment in the lease</a:t>
                      </a:r>
                    </a:p>
                    <a:p>
                      <a:pPr marL="285750" indent="-285750">
                        <a:buFont typeface="Arial" panose="020B0604020202020204" pitchFamily="34" charset="0"/>
                        <a:buChar char="•"/>
                      </a:pPr>
                      <a:r>
                        <a:rPr lang="en-US" sz="1800" dirty="0" smtClean="0">
                          <a:latin typeface="Book Antiqua" panose="02040602050305030304" pitchFamily="18" charset="0"/>
                        </a:rPr>
                        <a:t>qualitative and quantitative explanation of significant changes in the net investment</a:t>
                      </a:r>
                      <a:r>
                        <a:rPr lang="en-US" sz="1800" baseline="0" dirty="0" smtClean="0">
                          <a:latin typeface="Book Antiqua" panose="02040602050305030304" pitchFamily="18" charset="0"/>
                        </a:rPr>
                        <a:t> </a:t>
                      </a:r>
                      <a:r>
                        <a:rPr lang="en-US" sz="1800" dirty="0" smtClean="0">
                          <a:latin typeface="Book Antiqua" panose="02040602050305030304" pitchFamily="18" charset="0"/>
                        </a:rPr>
                        <a:t>in the lease</a:t>
                      </a:r>
                    </a:p>
                    <a:p>
                      <a:pPr marL="285750" indent="-285750">
                        <a:buFont typeface="Arial" panose="020B0604020202020204" pitchFamily="34" charset="0"/>
                        <a:buChar char="•"/>
                      </a:pPr>
                      <a:r>
                        <a:rPr lang="en-US" sz="1800" dirty="0" smtClean="0">
                          <a:latin typeface="Book Antiqua" panose="02040602050305030304" pitchFamily="18" charset="0"/>
                        </a:rPr>
                        <a:t>maturity analysis of lease payments receivable</a:t>
                      </a:r>
                    </a:p>
                    <a:p>
                      <a:pPr marL="285750" indent="-285750">
                        <a:buFont typeface="Arial" panose="020B0604020202020204" pitchFamily="34" charset="0"/>
                        <a:buChar char="•"/>
                      </a:pPr>
                      <a:r>
                        <a:rPr lang="en-US" sz="1800" dirty="0" smtClean="0">
                          <a:latin typeface="Book Antiqua" panose="02040602050305030304" pitchFamily="18" charset="0"/>
                        </a:rPr>
                        <a:t>reconciliation of undiscounted lease payments to the net investment in the lease</a:t>
                      </a:r>
                    </a:p>
                  </a:txBody>
                  <a:tcPr/>
                </a:tc>
              </a:tr>
            </a:tbl>
          </a:graphicData>
        </a:graphic>
      </p:graphicFrame>
    </p:spTree>
    <p:extLst>
      <p:ext uri="{BB962C8B-B14F-4D97-AF65-F5344CB8AC3E}">
        <p14:creationId xmlns:p14="http://schemas.microsoft.com/office/powerpoint/2010/main" val="273422572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Palatino Linotype" panose="02040502050505030304" pitchFamily="18" charset="0"/>
              </a:rPr>
              <a:t>IFRS 16 - Disclosures</a:t>
            </a:r>
            <a:endParaRPr lang="en-GB" sz="6000" dirty="0">
              <a:latin typeface="Palatino Linotype" panose="02040502050505030304" pitchFamily="18" charset="0"/>
            </a:endParaRPr>
          </a:p>
        </p:txBody>
      </p:sp>
      <p:sp>
        <p:nvSpPr>
          <p:cNvPr id="4" name="Title 1"/>
          <p:cNvSpPr txBox="1">
            <a:spLocks/>
          </p:cNvSpPr>
          <p:nvPr/>
        </p:nvSpPr>
        <p:spPr>
          <a:xfrm>
            <a:off x="98474" y="1124269"/>
            <a:ext cx="4442087" cy="75055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latin typeface="Palatino Linotype" panose="02040502050505030304" pitchFamily="18" charset="0"/>
              </a:rPr>
              <a:t>Lessor disclosures</a:t>
            </a:r>
            <a:endParaRPr lang="en-GB" sz="4000" dirty="0">
              <a:latin typeface="Palatino Linotype" panose="0204050205050503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36332499"/>
              </p:ext>
            </p:extLst>
          </p:nvPr>
        </p:nvGraphicFramePr>
        <p:xfrm>
          <a:off x="201706" y="1943159"/>
          <a:ext cx="11273370" cy="4394200"/>
        </p:xfrm>
        <a:graphic>
          <a:graphicData uri="http://schemas.openxmlformats.org/drawingml/2006/table">
            <a:tbl>
              <a:tblPr firstRow="1" bandRow="1">
                <a:tableStyleId>{5C22544A-7EE6-4342-B048-85BDC9FD1C3A}</a:tableStyleId>
              </a:tblPr>
              <a:tblGrid>
                <a:gridCol w="4625788"/>
                <a:gridCol w="6647582"/>
              </a:tblGrid>
              <a:tr h="370840">
                <a:tc>
                  <a:txBody>
                    <a:bodyPr/>
                    <a:lstStyle/>
                    <a:p>
                      <a:r>
                        <a:rPr lang="en-US" sz="1800" dirty="0" smtClean="0">
                          <a:latin typeface="Book Antiqua" panose="02040602050305030304" pitchFamily="18" charset="0"/>
                        </a:rPr>
                        <a:t>Disclosure</a:t>
                      </a:r>
                      <a:r>
                        <a:rPr lang="en-US" sz="1800" baseline="0" dirty="0" smtClean="0">
                          <a:latin typeface="Book Antiqua" panose="02040602050305030304" pitchFamily="18" charset="0"/>
                        </a:rPr>
                        <a:t> area</a:t>
                      </a:r>
                      <a:endParaRPr lang="en-US" sz="1800" dirty="0">
                        <a:latin typeface="Book Antiqua" panose="02040602050305030304" pitchFamily="18" charset="0"/>
                      </a:endParaRPr>
                    </a:p>
                  </a:txBody>
                  <a:tcPr>
                    <a:solidFill>
                      <a:schemeClr val="tx2">
                        <a:lumMod val="75000"/>
                      </a:schemeClr>
                    </a:solidFill>
                  </a:tcPr>
                </a:tc>
                <a:tc>
                  <a:txBody>
                    <a:bodyPr/>
                    <a:lstStyle/>
                    <a:p>
                      <a:r>
                        <a:rPr lang="en-US" sz="1800" dirty="0" smtClean="0">
                          <a:latin typeface="Book Antiqua" panose="02040602050305030304" pitchFamily="18" charset="0"/>
                        </a:rPr>
                        <a:t>Summary of requirements</a:t>
                      </a:r>
                      <a:endParaRPr lang="en-US" sz="1800" dirty="0">
                        <a:latin typeface="Book Antiqua" panose="02040602050305030304" pitchFamily="18" charset="0"/>
                      </a:endParaRPr>
                    </a:p>
                  </a:txBody>
                  <a:tcPr>
                    <a:solidFill>
                      <a:schemeClr val="tx2">
                        <a:lumMod val="75000"/>
                      </a:schemeClr>
                    </a:solidFill>
                  </a:tcPr>
                </a:tc>
              </a:tr>
              <a:tr h="370840">
                <a:tc>
                  <a:txBody>
                    <a:bodyPr/>
                    <a:lstStyle/>
                    <a:p>
                      <a:r>
                        <a:rPr lang="en-US" sz="1800" dirty="0" smtClean="0">
                          <a:latin typeface="Book Antiqua" panose="02040602050305030304" pitchFamily="18" charset="0"/>
                        </a:rPr>
                        <a:t>Operating leases</a:t>
                      </a:r>
                      <a:endParaRPr lang="en-US" sz="1800" dirty="0">
                        <a:latin typeface="Book Antiqua" panose="02040602050305030304" pitchFamily="18" charset="0"/>
                      </a:endParaRPr>
                    </a:p>
                  </a:txBody>
                  <a:tcPr/>
                </a:tc>
                <a:tc>
                  <a:txBody>
                    <a:bodyPr/>
                    <a:lstStyle/>
                    <a:p>
                      <a:pPr marL="285750" indent="-285750">
                        <a:buFont typeface="Arial" panose="020B0604020202020204" pitchFamily="34" charset="0"/>
                        <a:buChar char="•"/>
                      </a:pPr>
                      <a:r>
                        <a:rPr lang="en-US" sz="1800" dirty="0" smtClean="0">
                          <a:latin typeface="Book Antiqua" panose="02040602050305030304" pitchFamily="18" charset="0"/>
                        </a:rPr>
                        <a:t>lease income, separately disclosing income for variable lease payments that do not</a:t>
                      </a:r>
                      <a:r>
                        <a:rPr lang="en-US" sz="1800" baseline="0" dirty="0" smtClean="0">
                          <a:latin typeface="Book Antiqua" panose="02040602050305030304" pitchFamily="18" charset="0"/>
                        </a:rPr>
                        <a:t> </a:t>
                      </a:r>
                      <a:r>
                        <a:rPr lang="en-US" sz="1800" dirty="0" smtClean="0">
                          <a:latin typeface="Book Antiqua" panose="02040602050305030304" pitchFamily="18" charset="0"/>
                        </a:rPr>
                        <a:t>depend on an index or rate</a:t>
                      </a:r>
                    </a:p>
                    <a:p>
                      <a:pPr marL="285750" indent="-285750">
                        <a:buFont typeface="Arial" panose="020B0604020202020204" pitchFamily="34" charset="0"/>
                        <a:buChar char="•"/>
                      </a:pPr>
                      <a:r>
                        <a:rPr lang="en-US" sz="1800" dirty="0" smtClean="0">
                          <a:latin typeface="Book Antiqua" panose="02040602050305030304" pitchFamily="18" charset="0"/>
                        </a:rPr>
                        <a:t>as applicable for underlying asset, relevant disclosures in:</a:t>
                      </a:r>
                    </a:p>
                    <a:p>
                      <a:pPr marL="968375" indent="-336550">
                        <a:buFont typeface="Arial" panose="020B0604020202020204" pitchFamily="34" charset="0"/>
                        <a:buNone/>
                      </a:pPr>
                      <a:r>
                        <a:rPr lang="en-US" sz="1800" dirty="0" smtClean="0">
                          <a:latin typeface="Book Antiqua" panose="02040602050305030304" pitchFamily="18" charset="0"/>
                        </a:rPr>
                        <a:t>    – IAS 16 for leases of property, plant and equipment,</a:t>
                      </a:r>
                      <a:r>
                        <a:rPr lang="en-US" sz="1800" baseline="0" dirty="0" smtClean="0">
                          <a:latin typeface="Book Antiqua" panose="02040602050305030304" pitchFamily="18" charset="0"/>
                        </a:rPr>
                        <a:t> </a:t>
                      </a:r>
                      <a:r>
                        <a:rPr lang="en-US" sz="1800" dirty="0" smtClean="0">
                          <a:latin typeface="Book Antiqua" panose="02040602050305030304" pitchFamily="18" charset="0"/>
                        </a:rPr>
                        <a:t>disaggregated by class</a:t>
                      </a:r>
                    </a:p>
                    <a:p>
                      <a:pPr marL="631825" indent="0">
                        <a:buFont typeface="Arial" panose="020B0604020202020204" pitchFamily="34" charset="0"/>
                        <a:buNone/>
                      </a:pPr>
                      <a:r>
                        <a:rPr lang="en-US" sz="1800" dirty="0" smtClean="0">
                          <a:latin typeface="Book Antiqua" panose="02040602050305030304" pitchFamily="18" charset="0"/>
                        </a:rPr>
                        <a:t>    – IAS 36 ‘Impairment’, IAS 38, IAS 40 and IAS 41</a:t>
                      </a:r>
                    </a:p>
                    <a:p>
                      <a:pPr marL="285750" indent="-285750">
                        <a:buFont typeface="Arial" panose="020B0604020202020204" pitchFamily="34" charset="0"/>
                        <a:buChar char="•"/>
                      </a:pPr>
                      <a:r>
                        <a:rPr lang="en-US" sz="1800" dirty="0" smtClean="0">
                          <a:latin typeface="Book Antiqua" panose="02040602050305030304" pitchFamily="18" charset="0"/>
                        </a:rPr>
                        <a:t>maturity analysis of lease payments</a:t>
                      </a:r>
                    </a:p>
                  </a:txBody>
                  <a:tcPr/>
                </a:tc>
              </a:tr>
              <a:tr h="370840">
                <a:tc>
                  <a:txBody>
                    <a:bodyPr/>
                    <a:lstStyle/>
                    <a:p>
                      <a:r>
                        <a:rPr lang="en-US" sz="1800" dirty="0" smtClean="0">
                          <a:latin typeface="Book Antiqua" panose="02040602050305030304" pitchFamily="18" charset="0"/>
                        </a:rPr>
                        <a:t>Other</a:t>
                      </a:r>
                    </a:p>
                  </a:txBody>
                  <a:tcPr/>
                </a:tc>
                <a:tc>
                  <a:txBody>
                    <a:bodyPr/>
                    <a:lstStyle/>
                    <a:p>
                      <a:pPr marL="285750" indent="-285750">
                        <a:buFont typeface="Arial" panose="020B0604020202020204" pitchFamily="34" charset="0"/>
                        <a:buChar char="•"/>
                      </a:pPr>
                      <a:r>
                        <a:rPr lang="en-US" sz="1800" dirty="0" smtClean="0">
                          <a:latin typeface="Book Antiqua" panose="02040602050305030304" pitchFamily="18" charset="0"/>
                        </a:rPr>
                        <a:t>additional qualitative and quantitative information about leasing activities as necessary to meet disclosure objectives, including but not limited to:</a:t>
                      </a:r>
                    </a:p>
                    <a:p>
                      <a:pPr marL="739775" indent="0">
                        <a:buFont typeface="Arial" panose="020B0604020202020204" pitchFamily="34" charset="0"/>
                        <a:buNone/>
                        <a:tabLst>
                          <a:tab pos="403225" algn="l"/>
                        </a:tabLst>
                      </a:pPr>
                      <a:r>
                        <a:rPr lang="en-US" sz="1800" dirty="0" smtClean="0">
                          <a:latin typeface="Book Antiqua" panose="02040602050305030304" pitchFamily="18" charset="0"/>
                        </a:rPr>
                        <a:t>– nature of leasing activities</a:t>
                      </a:r>
                    </a:p>
                    <a:p>
                      <a:pPr marL="914400" indent="-174625">
                        <a:buFont typeface="Arial" panose="020B0604020202020204" pitchFamily="34" charset="0"/>
                        <a:buNone/>
                        <a:tabLst>
                          <a:tab pos="403225" algn="l"/>
                        </a:tabLst>
                      </a:pPr>
                      <a:r>
                        <a:rPr lang="en-US" sz="1800" dirty="0" smtClean="0">
                          <a:latin typeface="Book Antiqua" panose="02040602050305030304" pitchFamily="18" charset="0"/>
                        </a:rPr>
                        <a:t>– how the risk associated with any rights retained in the underlying asset is managed</a:t>
                      </a:r>
                    </a:p>
                    <a:p>
                      <a:pPr marL="285750" indent="-285750">
                        <a:buFont typeface="Arial" panose="020B0604020202020204" pitchFamily="34" charset="0"/>
                        <a:buChar char="•"/>
                      </a:pPr>
                      <a:endParaRPr lang="en-US" sz="1800" dirty="0" smtClean="0">
                        <a:latin typeface="Book Antiqua" panose="02040602050305030304" pitchFamily="18" charset="0"/>
                      </a:endParaRPr>
                    </a:p>
                  </a:txBody>
                  <a:tcPr/>
                </a:tc>
              </a:tr>
            </a:tbl>
          </a:graphicData>
        </a:graphic>
      </p:graphicFrame>
    </p:spTree>
    <p:extLst>
      <p:ext uri="{BB962C8B-B14F-4D97-AF65-F5344CB8AC3E}">
        <p14:creationId xmlns:p14="http://schemas.microsoft.com/office/powerpoint/2010/main" val="273796260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10523" y="3100225"/>
            <a:ext cx="11757359" cy="707886"/>
          </a:xfrm>
          <a:prstGeom prst="rect">
            <a:avLst/>
          </a:prstGeom>
        </p:spPr>
        <p:txBody>
          <a:bodyPr wrap="square">
            <a:spAutoFit/>
          </a:bodyPr>
          <a:lstStyle/>
          <a:p>
            <a:pPr algn="ctr">
              <a:spcAft>
                <a:spcPts val="600"/>
              </a:spcAft>
            </a:pPr>
            <a:r>
              <a:rPr lang="en-US" sz="4000" b="1" dirty="0" smtClean="0">
                <a:latin typeface="Palatino Linotype" panose="02040502050505030304" pitchFamily="18" charset="0"/>
              </a:rPr>
              <a:t>Thank You!</a:t>
            </a:r>
            <a:endParaRPr lang="en-US" sz="4000" b="1" dirty="0">
              <a:latin typeface="Palatino Linotype" panose="02040502050505030304" pitchFamily="18" charset="0"/>
            </a:endParaRPr>
          </a:p>
        </p:txBody>
      </p:sp>
    </p:spTree>
    <p:extLst>
      <p:ext uri="{BB962C8B-B14F-4D97-AF65-F5344CB8AC3E}">
        <p14:creationId xmlns:p14="http://schemas.microsoft.com/office/powerpoint/2010/main" val="3446182421"/>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Book Antiqua" panose="02040602050305030304" pitchFamily="18" charset="0"/>
              </a:rPr>
              <a:t>IFRS 16 - Presentation</a:t>
            </a:r>
            <a:endParaRPr lang="en-GB" sz="6000" dirty="0">
              <a:latin typeface="Book Antiqua" panose="02040602050305030304" pitchFamily="18" charset="0"/>
            </a:endParaRPr>
          </a:p>
        </p:txBody>
      </p:sp>
      <p:sp>
        <p:nvSpPr>
          <p:cNvPr id="5" name="TextBox 4"/>
          <p:cNvSpPr txBox="1"/>
          <p:nvPr/>
        </p:nvSpPr>
        <p:spPr>
          <a:xfrm>
            <a:off x="98474" y="1842246"/>
            <a:ext cx="7176385" cy="2862322"/>
          </a:xfrm>
          <a:prstGeom prst="rect">
            <a:avLst/>
          </a:prstGeom>
          <a:noFill/>
        </p:spPr>
        <p:txBody>
          <a:bodyPr wrap="square" rtlCol="0">
            <a:spAutoFit/>
          </a:bodyPr>
          <a:lstStyle/>
          <a:p>
            <a:pPr algn="just"/>
            <a:r>
              <a:rPr lang="en-US" dirty="0">
                <a:latin typeface="Book Antiqua" panose="02040602050305030304" pitchFamily="18" charset="0"/>
              </a:rPr>
              <a:t>IAS 17 does not have specific requirements for the presentation of right-of-use (ROU) assets and lease liabilities in the financial statements. This means that lessees have had to rely on the general guidance under IAS 1 Presentation of Financial Statements and IAS 7 Statement of Cash </a:t>
            </a:r>
            <a:r>
              <a:rPr lang="en-US" dirty="0" smtClean="0">
                <a:latin typeface="Book Antiqua" panose="02040602050305030304" pitchFamily="18" charset="0"/>
              </a:rPr>
              <a:t>Flows.</a:t>
            </a:r>
          </a:p>
          <a:p>
            <a:pPr algn="just"/>
            <a:endParaRPr lang="en-US" dirty="0">
              <a:latin typeface="Book Antiqua" panose="02040602050305030304" pitchFamily="18" charset="0"/>
            </a:endParaRPr>
          </a:p>
          <a:p>
            <a:pPr algn="just"/>
            <a:r>
              <a:rPr lang="en-US" dirty="0" smtClean="0">
                <a:latin typeface="Book Antiqua" panose="02040602050305030304" pitchFamily="18" charset="0"/>
              </a:rPr>
              <a:t>In </a:t>
            </a:r>
            <a:r>
              <a:rPr lang="en-US" dirty="0">
                <a:latin typeface="Book Antiqua" panose="02040602050305030304" pitchFamily="18" charset="0"/>
              </a:rPr>
              <a:t>contrast, IFRS 16 includes specific requirements for the presentation of the ROU asset and lease liability and the corresponding effects on the results and cash flows in the primary financial statements.</a:t>
            </a:r>
          </a:p>
        </p:txBody>
      </p:sp>
      <p:pic>
        <p:nvPicPr>
          <p:cNvPr id="4" name="Picture 2" descr="C:\D\Documents\Brand Space material\Deloitte Image\Untitled-1 copy.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950" b="71550" l="17238" r="66138"/>
                    </a14:imgEffect>
                  </a14:imgLayer>
                </a14:imgProps>
              </a:ext>
              <a:ext uri="{28A0092B-C50C-407E-A947-70E740481C1C}">
                <a14:useLocalDpi xmlns:a14="http://schemas.microsoft.com/office/drawing/2010/main" val="0"/>
              </a:ext>
            </a:extLst>
          </a:blip>
          <a:srcRect l="11125" t="9000" r="27750" b="21500"/>
          <a:stretch/>
        </p:blipFill>
        <p:spPr bwMode="auto">
          <a:xfrm>
            <a:off x="6911788" y="2297548"/>
            <a:ext cx="5928414" cy="5055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88866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Palatino Linotype" panose="02040502050505030304" pitchFamily="18" charset="0"/>
              </a:rPr>
              <a:t>IFRS 16 - Presentation</a:t>
            </a:r>
            <a:endParaRPr lang="en-GB" sz="6000" dirty="0">
              <a:latin typeface="Palatino Linotype" panose="02040502050505030304" pitchFamily="18" charset="0"/>
            </a:endParaRPr>
          </a:p>
        </p:txBody>
      </p:sp>
      <p:sp>
        <p:nvSpPr>
          <p:cNvPr id="5" name="TextBox 4"/>
          <p:cNvSpPr txBox="1"/>
          <p:nvPr/>
        </p:nvSpPr>
        <p:spPr>
          <a:xfrm>
            <a:off x="98474" y="1828801"/>
            <a:ext cx="9448938" cy="4524315"/>
          </a:xfrm>
          <a:prstGeom prst="rect">
            <a:avLst/>
          </a:prstGeom>
          <a:noFill/>
        </p:spPr>
        <p:txBody>
          <a:bodyPr wrap="square" rtlCol="0">
            <a:spAutoFit/>
          </a:bodyPr>
          <a:lstStyle/>
          <a:p>
            <a:pPr algn="just"/>
            <a:r>
              <a:rPr lang="en-US" dirty="0">
                <a:latin typeface="Book Antiqua" panose="02040602050305030304" pitchFamily="18" charset="0"/>
              </a:rPr>
              <a:t>IFRS 16 requires a lessee to either present in the statement of financial position or disclose in the notes:</a:t>
            </a:r>
          </a:p>
          <a:p>
            <a:pPr algn="just"/>
            <a:endParaRPr lang="en-US" dirty="0" smtClean="0">
              <a:latin typeface="Book Antiqua" panose="02040602050305030304" pitchFamily="18" charset="0"/>
            </a:endParaRPr>
          </a:p>
          <a:p>
            <a:pPr marL="342900" indent="-342900" algn="just">
              <a:buAutoNum type="alphaLcParenBoth"/>
            </a:pPr>
            <a:r>
              <a:rPr lang="en-US" dirty="0" smtClean="0">
                <a:latin typeface="Book Antiqua" panose="02040602050305030304" pitchFamily="18" charset="0"/>
              </a:rPr>
              <a:t>Right-of-use </a:t>
            </a:r>
            <a:r>
              <a:rPr lang="en-US" dirty="0">
                <a:latin typeface="Book Antiqua" panose="02040602050305030304" pitchFamily="18" charset="0"/>
              </a:rPr>
              <a:t>assets separately from other assets. If a lessee does </a:t>
            </a:r>
            <a:r>
              <a:rPr lang="en-US" dirty="0" smtClean="0">
                <a:latin typeface="Book Antiqua" panose="02040602050305030304" pitchFamily="18" charset="0"/>
              </a:rPr>
              <a:t>not present </a:t>
            </a:r>
            <a:r>
              <a:rPr lang="en-US" dirty="0">
                <a:latin typeface="Book Antiqua" panose="02040602050305030304" pitchFamily="18" charset="0"/>
              </a:rPr>
              <a:t>right-of-use assets separately in the statement of </a:t>
            </a:r>
            <a:r>
              <a:rPr lang="en-US" dirty="0" smtClean="0">
                <a:latin typeface="Book Antiqua" panose="02040602050305030304" pitchFamily="18" charset="0"/>
              </a:rPr>
              <a:t>financial position</a:t>
            </a:r>
            <a:r>
              <a:rPr lang="en-US" dirty="0">
                <a:latin typeface="Book Antiqua" panose="02040602050305030304" pitchFamily="18" charset="0"/>
              </a:rPr>
              <a:t>, the </a:t>
            </a:r>
            <a:r>
              <a:rPr lang="en-US" dirty="0" smtClean="0">
                <a:latin typeface="Book Antiqua" panose="02040602050305030304" pitchFamily="18" charset="0"/>
              </a:rPr>
              <a:t>lessee:</a:t>
            </a:r>
            <a:endParaRPr lang="en-US" dirty="0">
              <a:latin typeface="Book Antiqua" panose="02040602050305030304" pitchFamily="18" charset="0"/>
            </a:endParaRPr>
          </a:p>
          <a:p>
            <a:pPr marL="800100" lvl="1" indent="-342900" algn="just">
              <a:buFont typeface="Wingdings" panose="05000000000000000000" pitchFamily="2" charset="2"/>
              <a:buChar char="ü"/>
            </a:pPr>
            <a:r>
              <a:rPr lang="en-US" dirty="0" smtClean="0">
                <a:latin typeface="Book Antiqua" panose="02040602050305030304" pitchFamily="18" charset="0"/>
              </a:rPr>
              <a:t>Includes </a:t>
            </a:r>
            <a:r>
              <a:rPr lang="en-US" dirty="0">
                <a:latin typeface="Book Antiqua" panose="02040602050305030304" pitchFamily="18" charset="0"/>
              </a:rPr>
              <a:t>right-of-use assets within the same line item as that </a:t>
            </a:r>
            <a:r>
              <a:rPr lang="en-US" dirty="0" smtClean="0">
                <a:latin typeface="Book Antiqua" panose="02040602050305030304" pitchFamily="18" charset="0"/>
              </a:rPr>
              <a:t>within which </a:t>
            </a:r>
            <a:r>
              <a:rPr lang="en-US" dirty="0">
                <a:latin typeface="Book Antiqua" panose="02040602050305030304" pitchFamily="18" charset="0"/>
              </a:rPr>
              <a:t>the </a:t>
            </a:r>
            <a:r>
              <a:rPr lang="en-US" dirty="0" smtClean="0">
                <a:latin typeface="Book Antiqua" panose="02040602050305030304" pitchFamily="18" charset="0"/>
              </a:rPr>
              <a:t>corresponding underlying </a:t>
            </a:r>
            <a:r>
              <a:rPr lang="en-US" dirty="0">
                <a:latin typeface="Book Antiqua" panose="02040602050305030304" pitchFamily="18" charset="0"/>
              </a:rPr>
              <a:t>assets would be presented </a:t>
            </a:r>
            <a:r>
              <a:rPr lang="en-US" dirty="0" smtClean="0">
                <a:latin typeface="Book Antiqua" panose="02040602050305030304" pitchFamily="18" charset="0"/>
              </a:rPr>
              <a:t>if they </a:t>
            </a:r>
            <a:r>
              <a:rPr lang="en-US" dirty="0">
                <a:latin typeface="Book Antiqua" panose="02040602050305030304" pitchFamily="18" charset="0"/>
              </a:rPr>
              <a:t>were </a:t>
            </a:r>
            <a:r>
              <a:rPr lang="en-US" dirty="0" smtClean="0">
                <a:latin typeface="Book Antiqua" panose="02040602050305030304" pitchFamily="18" charset="0"/>
              </a:rPr>
              <a:t>owned; and</a:t>
            </a:r>
          </a:p>
          <a:p>
            <a:pPr marL="800100" lvl="1" indent="-342900" algn="just">
              <a:buFont typeface="Wingdings" panose="05000000000000000000" pitchFamily="2" charset="2"/>
              <a:buChar char="ü"/>
            </a:pPr>
            <a:r>
              <a:rPr lang="en-US" dirty="0" smtClean="0">
                <a:latin typeface="Book Antiqua" panose="02040602050305030304" pitchFamily="18" charset="0"/>
              </a:rPr>
              <a:t>Discloses </a:t>
            </a:r>
            <a:r>
              <a:rPr lang="en-US" dirty="0">
                <a:latin typeface="Book Antiqua" panose="02040602050305030304" pitchFamily="18" charset="0"/>
              </a:rPr>
              <a:t>which line items in the statement of financial </a:t>
            </a:r>
            <a:r>
              <a:rPr lang="en-US" dirty="0" smtClean="0">
                <a:latin typeface="Book Antiqua" panose="02040602050305030304" pitchFamily="18" charset="0"/>
              </a:rPr>
              <a:t>position include </a:t>
            </a:r>
            <a:r>
              <a:rPr lang="en-US" dirty="0">
                <a:latin typeface="Book Antiqua" panose="02040602050305030304" pitchFamily="18" charset="0"/>
              </a:rPr>
              <a:t>those right-of-use assets</a:t>
            </a:r>
          </a:p>
          <a:p>
            <a:pPr algn="just"/>
            <a:endParaRPr lang="en-US" dirty="0" smtClean="0">
              <a:latin typeface="Book Antiqua" panose="02040602050305030304" pitchFamily="18" charset="0"/>
            </a:endParaRPr>
          </a:p>
          <a:p>
            <a:pPr algn="just"/>
            <a:r>
              <a:rPr lang="en-US" dirty="0" smtClean="0">
                <a:latin typeface="Book Antiqua" panose="02040602050305030304" pitchFamily="18" charset="0"/>
              </a:rPr>
              <a:t>(</a:t>
            </a:r>
            <a:r>
              <a:rPr lang="en-US" dirty="0">
                <a:latin typeface="Book Antiqua" panose="02040602050305030304" pitchFamily="18" charset="0"/>
              </a:rPr>
              <a:t>b</a:t>
            </a:r>
            <a:r>
              <a:rPr lang="en-US" dirty="0" smtClean="0">
                <a:latin typeface="Book Antiqua" panose="02040602050305030304" pitchFamily="18" charset="0"/>
              </a:rPr>
              <a:t>) Lease </a:t>
            </a:r>
            <a:r>
              <a:rPr lang="en-US" dirty="0">
                <a:latin typeface="Book Antiqua" panose="02040602050305030304" pitchFamily="18" charset="0"/>
              </a:rPr>
              <a:t>liabilities separately from other liabilities. If the lessee does </a:t>
            </a:r>
            <a:r>
              <a:rPr lang="en-US" dirty="0" smtClean="0">
                <a:latin typeface="Book Antiqua" panose="02040602050305030304" pitchFamily="18" charset="0"/>
              </a:rPr>
              <a:t>not present </a:t>
            </a:r>
            <a:r>
              <a:rPr lang="en-US" dirty="0">
                <a:latin typeface="Book Antiqua" panose="02040602050305030304" pitchFamily="18" charset="0"/>
              </a:rPr>
              <a:t>lease liabilities separately in the statement of financial position</a:t>
            </a:r>
            <a:r>
              <a:rPr lang="en-US" dirty="0" smtClean="0">
                <a:latin typeface="Book Antiqua" panose="02040602050305030304" pitchFamily="18" charset="0"/>
              </a:rPr>
              <a:t>, the </a:t>
            </a:r>
            <a:r>
              <a:rPr lang="en-US" dirty="0">
                <a:latin typeface="Book Antiqua" panose="02040602050305030304" pitchFamily="18" charset="0"/>
              </a:rPr>
              <a:t>lessee discloses which line items in the statement of financial </a:t>
            </a:r>
            <a:r>
              <a:rPr lang="en-US" dirty="0" smtClean="0">
                <a:latin typeface="Book Antiqua" panose="02040602050305030304" pitchFamily="18" charset="0"/>
              </a:rPr>
              <a:t>position include </a:t>
            </a:r>
            <a:r>
              <a:rPr lang="en-US" dirty="0">
                <a:latin typeface="Book Antiqua" panose="02040602050305030304" pitchFamily="18" charset="0"/>
              </a:rPr>
              <a:t>those </a:t>
            </a:r>
            <a:r>
              <a:rPr lang="en-US" dirty="0" smtClean="0">
                <a:latin typeface="Book Antiqua" panose="02040602050305030304" pitchFamily="18" charset="0"/>
              </a:rPr>
              <a:t>liabilities.</a:t>
            </a:r>
            <a:endParaRPr lang="en-US" dirty="0">
              <a:latin typeface="Book Antiqua" panose="02040602050305030304" pitchFamily="18" charset="0"/>
            </a:endParaRPr>
          </a:p>
          <a:p>
            <a:pPr algn="just"/>
            <a:endParaRPr lang="en-US" dirty="0" smtClean="0">
              <a:latin typeface="Book Antiqua" panose="02040602050305030304" pitchFamily="18" charset="0"/>
            </a:endParaRPr>
          </a:p>
          <a:p>
            <a:pPr algn="just"/>
            <a:r>
              <a:rPr lang="en-US" dirty="0" smtClean="0">
                <a:latin typeface="Book Antiqua" panose="02040602050305030304" pitchFamily="18" charset="0"/>
              </a:rPr>
              <a:t>However</a:t>
            </a:r>
            <a:r>
              <a:rPr lang="en-US" dirty="0">
                <a:latin typeface="Book Antiqua" panose="02040602050305030304" pitchFamily="18" charset="0"/>
              </a:rPr>
              <a:t>, right-of-use assets that meet the definition of investment property are presented in the statement of financial position as investment </a:t>
            </a:r>
            <a:r>
              <a:rPr lang="en-US" dirty="0" smtClean="0">
                <a:latin typeface="Book Antiqua" panose="02040602050305030304" pitchFamily="18" charset="0"/>
              </a:rPr>
              <a:t>property.</a:t>
            </a:r>
            <a:endParaRPr lang="en-US" dirty="0">
              <a:latin typeface="Book Antiqua" panose="02040602050305030304" pitchFamily="18" charset="0"/>
            </a:endParaRPr>
          </a:p>
        </p:txBody>
      </p:sp>
      <p:sp>
        <p:nvSpPr>
          <p:cNvPr id="4" name="Title 1"/>
          <p:cNvSpPr txBox="1">
            <a:spLocks/>
          </p:cNvSpPr>
          <p:nvPr/>
        </p:nvSpPr>
        <p:spPr>
          <a:xfrm>
            <a:off x="98474" y="1058172"/>
            <a:ext cx="9872052" cy="789189"/>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latin typeface="Palatino Linotype" panose="02040502050505030304" pitchFamily="18" charset="0"/>
              </a:rPr>
              <a:t>Statement of financial position</a:t>
            </a:r>
            <a:endParaRPr lang="en-GB" sz="4000" dirty="0">
              <a:latin typeface="Palatino Linotype" panose="02040502050505030304" pitchFamily="18" charset="0"/>
            </a:endParaRPr>
          </a:p>
        </p:txBody>
      </p:sp>
      <p:pic>
        <p:nvPicPr>
          <p:cNvPr id="6" name="Picture 30" descr="C:\Users\jsauvageau\Desktop\9.png"/>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9970525" y="1809402"/>
            <a:ext cx="1849439" cy="12863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0" descr="C:\Users\jsauvageau\Desktop\9.png"/>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9970524" y="3343797"/>
            <a:ext cx="1849439" cy="12863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0" descr="C:\Users\jsauvageau\Desktop\9.png"/>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9970523" y="4878191"/>
            <a:ext cx="1849439" cy="1286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61697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Book Antiqua" panose="02040602050305030304" pitchFamily="18" charset="0"/>
              </a:rPr>
              <a:t>IFRS 16 - Presentation</a:t>
            </a:r>
            <a:endParaRPr lang="en-GB" sz="6000" dirty="0">
              <a:latin typeface="Book Antiqua" panose="02040602050305030304" pitchFamily="18" charset="0"/>
            </a:endParaRPr>
          </a:p>
        </p:txBody>
      </p:sp>
      <p:sp>
        <p:nvSpPr>
          <p:cNvPr id="5" name="TextBox 4"/>
          <p:cNvSpPr txBox="1"/>
          <p:nvPr/>
        </p:nvSpPr>
        <p:spPr>
          <a:xfrm>
            <a:off x="98474" y="2641778"/>
            <a:ext cx="8937950" cy="1477328"/>
          </a:xfrm>
          <a:prstGeom prst="rect">
            <a:avLst/>
          </a:prstGeom>
          <a:noFill/>
        </p:spPr>
        <p:txBody>
          <a:bodyPr wrap="square" rtlCol="0">
            <a:spAutoFit/>
          </a:bodyPr>
          <a:lstStyle/>
          <a:p>
            <a:pPr algn="just"/>
            <a:r>
              <a:rPr lang="en-US" dirty="0">
                <a:latin typeface="Book Antiqua" panose="02040602050305030304" pitchFamily="18" charset="0"/>
              </a:rPr>
              <a:t>IFRS 16 requires separate presentation of the </a:t>
            </a:r>
            <a:r>
              <a:rPr lang="en-US">
                <a:latin typeface="Book Antiqua" panose="02040602050305030304" pitchFamily="18" charset="0"/>
              </a:rPr>
              <a:t>interest </a:t>
            </a:r>
            <a:r>
              <a:rPr lang="en-US" smtClean="0">
                <a:latin typeface="Book Antiqua" panose="02040602050305030304" pitchFamily="18" charset="0"/>
              </a:rPr>
              <a:t>expense </a:t>
            </a:r>
            <a:r>
              <a:rPr lang="en-US" dirty="0">
                <a:latin typeface="Book Antiqua" panose="02040602050305030304" pitchFamily="18" charset="0"/>
              </a:rPr>
              <a:t>on the lease liability and the depreciation charge for the right-of-use asset in the lessee’s statement of profit or loss and other comprehensive income. The </a:t>
            </a:r>
            <a:r>
              <a:rPr lang="en-US">
                <a:latin typeface="Book Antiqua" panose="02040602050305030304" pitchFamily="18" charset="0"/>
              </a:rPr>
              <a:t>interest </a:t>
            </a:r>
            <a:r>
              <a:rPr lang="en-US" smtClean="0">
                <a:latin typeface="Book Antiqua" panose="02040602050305030304" pitchFamily="18" charset="0"/>
              </a:rPr>
              <a:t>expense </a:t>
            </a:r>
            <a:r>
              <a:rPr lang="en-US" dirty="0">
                <a:latin typeface="Book Antiqua" panose="02040602050305030304" pitchFamily="18" charset="0"/>
              </a:rPr>
              <a:t>on the lease liability is a component of finance costs, which IAS 1 requires to be presented separately in the statement of profit or loss and other comprehensive </a:t>
            </a:r>
            <a:r>
              <a:rPr lang="en-US" dirty="0" smtClean="0">
                <a:latin typeface="Book Antiqua" panose="02040602050305030304" pitchFamily="18" charset="0"/>
              </a:rPr>
              <a:t>income.</a:t>
            </a:r>
            <a:endParaRPr lang="en-US" dirty="0">
              <a:latin typeface="Book Antiqua" panose="02040602050305030304" pitchFamily="18" charset="0"/>
            </a:endParaRPr>
          </a:p>
        </p:txBody>
      </p:sp>
      <p:sp>
        <p:nvSpPr>
          <p:cNvPr id="4" name="Title 1"/>
          <p:cNvSpPr txBox="1">
            <a:spLocks/>
          </p:cNvSpPr>
          <p:nvPr/>
        </p:nvSpPr>
        <p:spPr>
          <a:xfrm>
            <a:off x="98474" y="1236287"/>
            <a:ext cx="11698572" cy="126390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latin typeface="Book Antiqua" panose="02040602050305030304" pitchFamily="18" charset="0"/>
              </a:rPr>
              <a:t>Statement of profit or loss and other comprehensive income</a:t>
            </a:r>
            <a:endParaRPr lang="en-GB" sz="4800" dirty="0">
              <a:latin typeface="Book Antiqua" panose="02040602050305030304" pitchFamily="18" charset="0"/>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9938" b="100000" l="0" r="100000"/>
                    </a14:imgEffect>
                  </a14:imgLayer>
                </a14:imgProps>
              </a:ext>
            </a:extLst>
          </a:blip>
          <a:stretch>
            <a:fillRect/>
          </a:stretch>
        </p:blipFill>
        <p:spPr>
          <a:xfrm>
            <a:off x="9569547" y="1403289"/>
            <a:ext cx="2227499" cy="2193811"/>
          </a:xfrm>
          <a:prstGeom prst="rect">
            <a:avLst/>
          </a:prstGeom>
        </p:spPr>
      </p:pic>
      <p:sp>
        <p:nvSpPr>
          <p:cNvPr id="7" name="Title 1"/>
          <p:cNvSpPr txBox="1">
            <a:spLocks/>
          </p:cNvSpPr>
          <p:nvPr/>
        </p:nvSpPr>
        <p:spPr>
          <a:xfrm>
            <a:off x="98474" y="4260689"/>
            <a:ext cx="9758288" cy="789189"/>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latin typeface="Book Antiqua" panose="02040602050305030304" pitchFamily="18" charset="0"/>
              </a:rPr>
              <a:t>Statement of cash flows</a:t>
            </a:r>
            <a:endParaRPr lang="en-GB" sz="4000" dirty="0">
              <a:latin typeface="Book Antiqua" panose="02040602050305030304" pitchFamily="18" charset="0"/>
            </a:endParaRPr>
          </a:p>
        </p:txBody>
      </p:sp>
      <p:sp>
        <p:nvSpPr>
          <p:cNvPr id="8" name="TextBox 7"/>
          <p:cNvSpPr txBox="1"/>
          <p:nvPr/>
        </p:nvSpPr>
        <p:spPr>
          <a:xfrm>
            <a:off x="98474" y="5002437"/>
            <a:ext cx="8937950" cy="1754326"/>
          </a:xfrm>
          <a:prstGeom prst="rect">
            <a:avLst/>
          </a:prstGeom>
          <a:noFill/>
        </p:spPr>
        <p:txBody>
          <a:bodyPr wrap="square" rtlCol="0">
            <a:spAutoFit/>
          </a:bodyPr>
          <a:lstStyle/>
          <a:p>
            <a:pPr algn="just"/>
            <a:r>
              <a:rPr lang="en-US" dirty="0">
                <a:latin typeface="Book Antiqua" panose="02040602050305030304" pitchFamily="18" charset="0"/>
              </a:rPr>
              <a:t>In the statement of cash flows, a lessee is required to classify cash payments for the principal portion of the lease liability within financing activities. Cash payments for the interest portion of the lease liability are classified applying the requirements in IAS 7 for interest paid. Furthermore, short-term lease payments, payments for leases of low-value assets and variable lease payments not included in the measurement of the lease liability are classified within operating </a:t>
            </a:r>
            <a:r>
              <a:rPr lang="en-US" dirty="0" smtClean="0">
                <a:latin typeface="Book Antiqua" panose="02040602050305030304" pitchFamily="18" charset="0"/>
              </a:rPr>
              <a:t>activities.</a:t>
            </a:r>
            <a:endParaRPr lang="en-US" dirty="0">
              <a:latin typeface="Book Antiqua" panose="02040602050305030304" pitchFamily="18" charset="0"/>
            </a:endParaRPr>
          </a:p>
        </p:txBody>
      </p:sp>
      <p:pic>
        <p:nvPicPr>
          <p:cNvPr id="9" name="Picture 8"/>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9569546" y="4510459"/>
            <a:ext cx="2227499" cy="1947519"/>
          </a:xfrm>
          <a:prstGeom prst="rect">
            <a:avLst/>
          </a:prstGeom>
        </p:spPr>
      </p:pic>
    </p:spTree>
    <p:extLst>
      <p:ext uri="{BB962C8B-B14F-4D97-AF65-F5344CB8AC3E}">
        <p14:creationId xmlns:p14="http://schemas.microsoft.com/office/powerpoint/2010/main" val="364014534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Book Antiqua" panose="02040602050305030304" pitchFamily="18" charset="0"/>
              </a:rPr>
              <a:t>IFRS 16 - Presentation</a:t>
            </a:r>
            <a:endParaRPr lang="en-GB" sz="6000" dirty="0">
              <a:latin typeface="Book Antiqua" panose="02040602050305030304" pitchFamily="18" charset="0"/>
            </a:endParaRPr>
          </a:p>
        </p:txBody>
      </p:sp>
      <p:sp>
        <p:nvSpPr>
          <p:cNvPr id="4" name="Title 1"/>
          <p:cNvSpPr txBox="1">
            <a:spLocks/>
          </p:cNvSpPr>
          <p:nvPr/>
        </p:nvSpPr>
        <p:spPr>
          <a:xfrm>
            <a:off x="98474" y="1094704"/>
            <a:ext cx="7603092" cy="75055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a:latin typeface="Book Antiqua" panose="02040602050305030304" pitchFamily="18" charset="0"/>
              </a:rPr>
              <a:t>Property, plant and equipment</a:t>
            </a:r>
          </a:p>
        </p:txBody>
      </p:sp>
      <p:graphicFrame>
        <p:nvGraphicFramePr>
          <p:cNvPr id="5" name="Table 4"/>
          <p:cNvGraphicFramePr>
            <a:graphicFrameLocks noGrp="1"/>
          </p:cNvGraphicFramePr>
          <p:nvPr>
            <p:extLst>
              <p:ext uri="{D42A27DB-BD31-4B8C-83A1-F6EECF244321}">
                <p14:modId xmlns:p14="http://schemas.microsoft.com/office/powerpoint/2010/main" val="3026598806"/>
              </p:ext>
            </p:extLst>
          </p:nvPr>
        </p:nvGraphicFramePr>
        <p:xfrm>
          <a:off x="98474" y="2749313"/>
          <a:ext cx="11412213" cy="3849919"/>
        </p:xfrm>
        <a:graphic>
          <a:graphicData uri="http://schemas.openxmlformats.org/drawingml/2006/table">
            <a:tbl>
              <a:tblPr firstRow="1" bandRow="1">
                <a:tableStyleId>{5C22544A-7EE6-4342-B048-85BDC9FD1C3A}</a:tableStyleId>
              </a:tblPr>
              <a:tblGrid>
                <a:gridCol w="3301389"/>
                <a:gridCol w="1351804"/>
                <a:gridCol w="1351804"/>
                <a:gridCol w="1351804"/>
                <a:gridCol w="1351804"/>
                <a:gridCol w="1351804"/>
                <a:gridCol w="1351804"/>
              </a:tblGrid>
              <a:tr h="779164">
                <a:tc>
                  <a:txBody>
                    <a:bodyPr/>
                    <a:lstStyle/>
                    <a:p>
                      <a:endParaRPr lang="en-US" sz="1800" dirty="0">
                        <a:latin typeface="Book Antiqua" panose="02040602050305030304" pitchFamily="18" charset="0"/>
                      </a:endParaRPr>
                    </a:p>
                  </a:txBody>
                  <a:tcPr>
                    <a:solidFill>
                      <a:schemeClr val="tx2">
                        <a:lumMod val="75000"/>
                      </a:schemeClr>
                    </a:solidFill>
                  </a:tcPr>
                </a:tc>
                <a:tc>
                  <a:txBody>
                    <a:bodyPr/>
                    <a:lstStyle/>
                    <a:p>
                      <a:pPr algn="ctr"/>
                      <a:r>
                        <a:rPr lang="en-US" sz="1600" dirty="0" smtClean="0">
                          <a:latin typeface="Book Antiqua" panose="02040602050305030304" pitchFamily="18" charset="0"/>
                        </a:rPr>
                        <a:t>Office</a:t>
                      </a:r>
                    </a:p>
                    <a:p>
                      <a:pPr algn="ctr"/>
                      <a:r>
                        <a:rPr lang="en-US" sz="1600" dirty="0" smtClean="0">
                          <a:latin typeface="Book Antiqua" panose="02040602050305030304" pitchFamily="18" charset="0"/>
                        </a:rPr>
                        <a:t>building</a:t>
                      </a:r>
                      <a:endParaRPr lang="en-US" sz="1600" dirty="0">
                        <a:latin typeface="Book Antiqua" panose="02040602050305030304" pitchFamily="18" charset="0"/>
                      </a:endParaRPr>
                    </a:p>
                  </a:txBody>
                  <a:tcPr anchor="ctr">
                    <a:solidFill>
                      <a:schemeClr val="tx2">
                        <a:lumMod val="75000"/>
                      </a:schemeClr>
                    </a:solidFill>
                  </a:tcPr>
                </a:tc>
                <a:tc>
                  <a:txBody>
                    <a:bodyPr/>
                    <a:lstStyle/>
                    <a:p>
                      <a:pPr algn="ctr"/>
                      <a:r>
                        <a:rPr lang="en-US" sz="1600" dirty="0" smtClean="0">
                          <a:latin typeface="Book Antiqua" panose="02040602050305030304" pitchFamily="18" charset="0"/>
                        </a:rPr>
                        <a:t>Warehouse</a:t>
                      </a:r>
                    </a:p>
                    <a:p>
                      <a:pPr algn="ctr"/>
                      <a:r>
                        <a:rPr lang="en-US" sz="1600" dirty="0" smtClean="0">
                          <a:latin typeface="Book Antiqua" panose="02040602050305030304" pitchFamily="18" charset="0"/>
                        </a:rPr>
                        <a:t>&amp; related</a:t>
                      </a:r>
                    </a:p>
                    <a:p>
                      <a:pPr algn="ctr"/>
                      <a:r>
                        <a:rPr lang="en-US" sz="1600" dirty="0" smtClean="0">
                          <a:latin typeface="Book Antiqua" panose="02040602050305030304" pitchFamily="18" charset="0"/>
                        </a:rPr>
                        <a:t>facilities</a:t>
                      </a:r>
                      <a:endParaRPr lang="en-US" sz="1600" dirty="0">
                        <a:latin typeface="Book Antiqua" panose="02040602050305030304" pitchFamily="18" charset="0"/>
                      </a:endParaRPr>
                    </a:p>
                  </a:txBody>
                  <a:tcPr anchor="ctr">
                    <a:solidFill>
                      <a:schemeClr val="tx2">
                        <a:lumMod val="75000"/>
                      </a:schemeClr>
                    </a:solidFill>
                  </a:tcPr>
                </a:tc>
                <a:tc>
                  <a:txBody>
                    <a:bodyPr/>
                    <a:lstStyle/>
                    <a:p>
                      <a:pPr algn="ctr"/>
                      <a:r>
                        <a:rPr lang="en-US" sz="1600" dirty="0" smtClean="0">
                          <a:latin typeface="Book Antiqua" panose="02040602050305030304" pitchFamily="18" charset="0"/>
                        </a:rPr>
                        <a:t>Vehicles</a:t>
                      </a:r>
                      <a:endParaRPr lang="en-US" sz="1600" dirty="0">
                        <a:latin typeface="Book Antiqua" panose="02040602050305030304" pitchFamily="18" charset="0"/>
                      </a:endParaRPr>
                    </a:p>
                  </a:txBody>
                  <a:tcPr anchor="ctr">
                    <a:solidFill>
                      <a:schemeClr val="tx2">
                        <a:lumMod val="75000"/>
                      </a:schemeClr>
                    </a:solidFill>
                  </a:tcPr>
                </a:tc>
                <a:tc>
                  <a:txBody>
                    <a:bodyPr/>
                    <a:lstStyle/>
                    <a:p>
                      <a:pPr algn="ctr"/>
                      <a:r>
                        <a:rPr lang="en-US" sz="1600" dirty="0" smtClean="0">
                          <a:latin typeface="Book Antiqua" panose="02040602050305030304" pitchFamily="18" charset="0"/>
                        </a:rPr>
                        <a:t>IT</a:t>
                      </a:r>
                    </a:p>
                    <a:p>
                      <a:pPr algn="ctr"/>
                      <a:r>
                        <a:rPr lang="en-US" sz="1600" dirty="0" smtClean="0">
                          <a:latin typeface="Book Antiqua" panose="02040602050305030304" pitchFamily="18" charset="0"/>
                        </a:rPr>
                        <a:t>equipment</a:t>
                      </a:r>
                      <a:endParaRPr lang="en-US" sz="1600" dirty="0">
                        <a:latin typeface="Book Antiqua" panose="02040602050305030304" pitchFamily="18" charset="0"/>
                      </a:endParaRPr>
                    </a:p>
                  </a:txBody>
                  <a:tcPr anchor="ctr">
                    <a:solidFill>
                      <a:schemeClr val="tx2">
                        <a:lumMod val="75000"/>
                      </a:schemeClr>
                    </a:solidFill>
                  </a:tcPr>
                </a:tc>
                <a:tc>
                  <a:txBody>
                    <a:bodyPr/>
                    <a:lstStyle/>
                    <a:p>
                      <a:pPr algn="ctr"/>
                      <a:r>
                        <a:rPr lang="en-US" sz="1600" dirty="0" smtClean="0">
                          <a:latin typeface="Book Antiqua" panose="02040602050305030304" pitchFamily="18" charset="0"/>
                        </a:rPr>
                        <a:t>Plant &amp;</a:t>
                      </a:r>
                    </a:p>
                    <a:p>
                      <a:pPr algn="ctr"/>
                      <a:r>
                        <a:rPr lang="en-US" sz="1600" dirty="0" smtClean="0">
                          <a:latin typeface="Book Antiqua" panose="02040602050305030304" pitchFamily="18" charset="0"/>
                        </a:rPr>
                        <a:t>Machinery</a:t>
                      </a:r>
                      <a:endParaRPr lang="en-US" sz="1600" dirty="0">
                        <a:latin typeface="Book Antiqua" panose="02040602050305030304" pitchFamily="18" charset="0"/>
                      </a:endParaRPr>
                    </a:p>
                  </a:txBody>
                  <a:tcPr anchor="ctr">
                    <a:solidFill>
                      <a:schemeClr val="tx2">
                        <a:lumMod val="75000"/>
                      </a:schemeClr>
                    </a:solidFill>
                  </a:tcPr>
                </a:tc>
                <a:tc>
                  <a:txBody>
                    <a:bodyPr/>
                    <a:lstStyle/>
                    <a:p>
                      <a:pPr algn="ctr"/>
                      <a:r>
                        <a:rPr lang="en-US" sz="1600" dirty="0" smtClean="0">
                          <a:latin typeface="Book Antiqua" panose="02040602050305030304" pitchFamily="18" charset="0"/>
                        </a:rPr>
                        <a:t>Total</a:t>
                      </a:r>
                      <a:endParaRPr lang="en-US" sz="1600" dirty="0">
                        <a:latin typeface="Book Antiqua" panose="02040602050305030304" pitchFamily="18" charset="0"/>
                      </a:endParaRPr>
                    </a:p>
                  </a:txBody>
                  <a:tcPr anchor="ctr">
                    <a:solidFill>
                      <a:schemeClr val="tx2">
                        <a:lumMod val="75000"/>
                      </a:schemeClr>
                    </a:solidFill>
                  </a:tcPr>
                </a:tc>
              </a:tr>
              <a:tr h="288579">
                <a:tc>
                  <a:txBody>
                    <a:bodyPr/>
                    <a:lstStyle/>
                    <a:p>
                      <a:r>
                        <a:rPr lang="en-US" sz="1400" b="1" dirty="0" smtClean="0">
                          <a:latin typeface="Book Antiqua" panose="02040602050305030304" pitchFamily="18" charset="0"/>
                        </a:rPr>
                        <a:t>Gross carrying amount</a:t>
                      </a:r>
                      <a:endParaRPr lang="en-US" sz="1400" b="1" dirty="0">
                        <a:latin typeface="Book Antiqua" panose="02040602050305030304" pitchFamily="18" charset="0"/>
                      </a:endParaRPr>
                    </a:p>
                  </a:txBody>
                  <a:tcPr/>
                </a:tc>
                <a:tc>
                  <a:txBody>
                    <a:bodyPr/>
                    <a:lstStyle/>
                    <a:p>
                      <a:endParaRPr lang="en-US" sz="1400" dirty="0">
                        <a:latin typeface="Book Antiqua" panose="02040602050305030304" pitchFamily="18" charset="0"/>
                      </a:endParaRPr>
                    </a:p>
                  </a:txBody>
                  <a:tcPr/>
                </a:tc>
                <a:tc>
                  <a:txBody>
                    <a:bodyPr/>
                    <a:lstStyle/>
                    <a:p>
                      <a:endParaRPr lang="en-US" sz="1400" dirty="0">
                        <a:latin typeface="Book Antiqua" panose="02040602050305030304" pitchFamily="18" charset="0"/>
                      </a:endParaRPr>
                    </a:p>
                  </a:txBody>
                  <a:tcPr/>
                </a:tc>
                <a:tc>
                  <a:txBody>
                    <a:bodyPr/>
                    <a:lstStyle/>
                    <a:p>
                      <a:endParaRPr lang="en-US" sz="1400" dirty="0">
                        <a:latin typeface="Book Antiqua" panose="02040602050305030304" pitchFamily="18" charset="0"/>
                      </a:endParaRPr>
                    </a:p>
                  </a:txBody>
                  <a:tcPr/>
                </a:tc>
                <a:tc>
                  <a:txBody>
                    <a:bodyPr/>
                    <a:lstStyle/>
                    <a:p>
                      <a:endParaRPr lang="en-US" sz="1400" dirty="0">
                        <a:latin typeface="Book Antiqua" panose="02040602050305030304" pitchFamily="18" charset="0"/>
                      </a:endParaRPr>
                    </a:p>
                  </a:txBody>
                  <a:tcPr/>
                </a:tc>
                <a:tc>
                  <a:txBody>
                    <a:bodyPr/>
                    <a:lstStyle/>
                    <a:p>
                      <a:endParaRPr lang="en-US" sz="1400" dirty="0">
                        <a:latin typeface="Book Antiqua" panose="02040602050305030304" pitchFamily="18" charset="0"/>
                      </a:endParaRPr>
                    </a:p>
                  </a:txBody>
                  <a:tcPr/>
                </a:tc>
                <a:tc>
                  <a:txBody>
                    <a:bodyPr/>
                    <a:lstStyle/>
                    <a:p>
                      <a:endParaRPr lang="en-US" sz="1400" dirty="0">
                        <a:latin typeface="Book Antiqua" panose="02040602050305030304" pitchFamily="18" charset="0"/>
                      </a:endParaRPr>
                    </a:p>
                  </a:txBody>
                  <a:tcPr/>
                </a:tc>
              </a:tr>
              <a:tr h="323556">
                <a:tc>
                  <a:txBody>
                    <a:bodyPr/>
                    <a:lstStyle/>
                    <a:p>
                      <a:r>
                        <a:rPr lang="en-US" sz="1400" dirty="0" smtClean="0">
                          <a:latin typeface="Book Antiqua" panose="02040602050305030304" pitchFamily="18" charset="0"/>
                        </a:rPr>
                        <a:t>Balance 1 January 2019 </a:t>
                      </a:r>
                      <a:endParaRPr lang="en-US" sz="1400" dirty="0">
                        <a:latin typeface="Book Antiqua" panose="02040602050305030304" pitchFamily="18" charset="0"/>
                      </a:endParaRPr>
                    </a:p>
                  </a:txBody>
                  <a:tcP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288579">
                <a:tc>
                  <a:txBody>
                    <a:bodyPr/>
                    <a:lstStyle/>
                    <a:p>
                      <a:r>
                        <a:rPr lang="en-US" sz="1400" dirty="0" smtClean="0">
                          <a:latin typeface="Book Antiqua" panose="02040602050305030304" pitchFamily="18" charset="0"/>
                        </a:rPr>
                        <a:t>Adjustment on transition to IFRS 16</a:t>
                      </a:r>
                      <a:endParaRPr lang="en-US" sz="1400" dirty="0">
                        <a:latin typeface="Book Antiqua" panose="02040602050305030304" pitchFamily="18" charset="0"/>
                      </a:endParaRPr>
                    </a:p>
                  </a:txBody>
                  <a:tcP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288579">
                <a:tc>
                  <a:txBody>
                    <a:bodyPr/>
                    <a:lstStyle/>
                    <a:p>
                      <a:r>
                        <a:rPr lang="en-US" sz="1400" dirty="0" smtClean="0">
                          <a:latin typeface="Book Antiqua" panose="02040602050305030304" pitchFamily="18" charset="0"/>
                        </a:rPr>
                        <a:t>Additions</a:t>
                      </a:r>
                      <a:endParaRPr lang="en-US" sz="1400" dirty="0">
                        <a:latin typeface="Book Antiqua" panose="02040602050305030304" pitchFamily="18" charset="0"/>
                      </a:endParaRPr>
                    </a:p>
                  </a:txBody>
                  <a:tcP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490584">
                <a:tc>
                  <a:txBody>
                    <a:bodyPr/>
                    <a:lstStyle/>
                    <a:p>
                      <a:r>
                        <a:rPr lang="en-US" sz="1400" dirty="0" smtClean="0">
                          <a:latin typeface="Book Antiqua" panose="02040602050305030304" pitchFamily="18" charset="0"/>
                        </a:rPr>
                        <a:t>Acquisition through business</a:t>
                      </a:r>
                    </a:p>
                    <a:p>
                      <a:r>
                        <a:rPr lang="en-US" sz="1400" dirty="0" smtClean="0">
                          <a:latin typeface="Book Antiqua" panose="02040602050305030304" pitchFamily="18" charset="0"/>
                        </a:rPr>
                        <a:t>combination</a:t>
                      </a:r>
                      <a:endParaRPr lang="en-US" sz="1400" dirty="0">
                        <a:latin typeface="Book Antiqua" panose="02040602050305030304" pitchFamily="18" charset="0"/>
                      </a:endParaRPr>
                    </a:p>
                  </a:txBody>
                  <a:tcP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288579">
                <a:tc>
                  <a:txBody>
                    <a:bodyPr/>
                    <a:lstStyle/>
                    <a:p>
                      <a:r>
                        <a:rPr lang="en-US" sz="1400" dirty="0" smtClean="0">
                          <a:latin typeface="Book Antiqua" panose="02040602050305030304" pitchFamily="18" charset="0"/>
                        </a:rPr>
                        <a:t>Disposals</a:t>
                      </a:r>
                      <a:endParaRPr lang="en-US" sz="1400" dirty="0">
                        <a:latin typeface="Book Antiqua" panose="02040602050305030304" pitchFamily="18" charset="0"/>
                      </a:endParaRPr>
                    </a:p>
                  </a:txBody>
                  <a:tcP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288579">
                <a:tc>
                  <a:txBody>
                    <a:bodyPr/>
                    <a:lstStyle/>
                    <a:p>
                      <a:r>
                        <a:rPr lang="en-US" sz="1400" dirty="0" smtClean="0">
                          <a:latin typeface="Book Antiqua" panose="02040602050305030304" pitchFamily="18" charset="0"/>
                        </a:rPr>
                        <a:t>Revaluation</a:t>
                      </a:r>
                      <a:r>
                        <a:rPr lang="en-US" sz="1400" baseline="0" dirty="0" smtClean="0">
                          <a:latin typeface="Book Antiqua" panose="02040602050305030304" pitchFamily="18" charset="0"/>
                        </a:rPr>
                        <a:t> increase</a:t>
                      </a:r>
                      <a:endParaRPr lang="en-US" sz="1400" dirty="0">
                        <a:latin typeface="Book Antiqua" panose="02040602050305030304" pitchFamily="18" charset="0"/>
                      </a:endParaRPr>
                    </a:p>
                  </a:txBody>
                  <a:tcP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288579">
                <a:tc>
                  <a:txBody>
                    <a:bodyPr/>
                    <a:lstStyle/>
                    <a:p>
                      <a:r>
                        <a:rPr lang="en-US" sz="1400" smtClean="0">
                          <a:latin typeface="Book Antiqua" panose="02040602050305030304" pitchFamily="18" charset="0"/>
                        </a:rPr>
                        <a:t>Net exchange </a:t>
                      </a:r>
                      <a:r>
                        <a:rPr lang="en-US" sz="1400" dirty="0" smtClean="0">
                          <a:latin typeface="Book Antiqua" panose="02040602050305030304" pitchFamily="18" charset="0"/>
                        </a:rPr>
                        <a:t>differences</a:t>
                      </a:r>
                      <a:endParaRPr lang="en-US" sz="1400" dirty="0">
                        <a:latin typeface="Book Antiqua" panose="02040602050305030304" pitchFamily="18" charset="0"/>
                      </a:endParaRPr>
                    </a:p>
                  </a:txBody>
                  <a:tcP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356443">
                <a:tc>
                  <a:txBody>
                    <a:bodyPr/>
                    <a:lstStyle/>
                    <a:p>
                      <a:r>
                        <a:rPr lang="da-DK" sz="1400" b="1" dirty="0" smtClean="0">
                          <a:latin typeface="Book Antiqua" panose="02040602050305030304" pitchFamily="18" charset="0"/>
                        </a:rPr>
                        <a:t>Balance at 31 December 2019</a:t>
                      </a:r>
                      <a:endParaRPr lang="en-US" sz="1400" b="1" dirty="0">
                        <a:latin typeface="Book Antiqua" panose="02040602050305030304" pitchFamily="18" charset="0"/>
                      </a:endParaRPr>
                    </a:p>
                  </a:txBody>
                  <a:tcPr/>
                </a:tc>
                <a:tc>
                  <a:txBody>
                    <a:bodyPr/>
                    <a:lstStyle/>
                    <a:p>
                      <a:pPr algn="ctr"/>
                      <a:r>
                        <a:rPr lang="en-US" sz="1100" b="1" smtClean="0">
                          <a:latin typeface="Book Antiqua" panose="02040602050305030304" pitchFamily="18" charset="0"/>
                        </a:rPr>
                        <a:t>X</a:t>
                      </a:r>
                      <a:endParaRPr lang="en-US" sz="1100" b="1" dirty="0">
                        <a:latin typeface="Book Antiqua" panose="02040602050305030304" pitchFamily="18" charset="0"/>
                      </a:endParaRPr>
                    </a:p>
                  </a:txBody>
                  <a:tcPr anchor="ctr"/>
                </a:tc>
                <a:tc>
                  <a:txBody>
                    <a:bodyPr/>
                    <a:lstStyle/>
                    <a:p>
                      <a:pPr algn="ctr"/>
                      <a:r>
                        <a:rPr lang="en-US" sz="1100" b="1" smtClean="0">
                          <a:latin typeface="Book Antiqua" panose="02040602050305030304" pitchFamily="18" charset="0"/>
                        </a:rPr>
                        <a:t>X</a:t>
                      </a:r>
                      <a:endParaRPr lang="en-US" sz="1100" b="1" dirty="0">
                        <a:latin typeface="Book Antiqua" panose="02040602050305030304" pitchFamily="18" charset="0"/>
                      </a:endParaRPr>
                    </a:p>
                  </a:txBody>
                  <a:tcPr anchor="ctr"/>
                </a:tc>
                <a:tc>
                  <a:txBody>
                    <a:bodyPr/>
                    <a:lstStyle/>
                    <a:p>
                      <a:pPr algn="ctr"/>
                      <a:r>
                        <a:rPr lang="en-US" sz="1100" b="1" smtClean="0">
                          <a:latin typeface="Book Antiqua" panose="02040602050305030304" pitchFamily="18" charset="0"/>
                        </a:rPr>
                        <a:t>X</a:t>
                      </a:r>
                      <a:endParaRPr lang="en-US" sz="1100" b="1" dirty="0">
                        <a:latin typeface="Book Antiqua" panose="02040602050305030304" pitchFamily="18" charset="0"/>
                      </a:endParaRPr>
                    </a:p>
                  </a:txBody>
                  <a:tcPr anchor="ctr"/>
                </a:tc>
                <a:tc>
                  <a:txBody>
                    <a:bodyPr/>
                    <a:lstStyle/>
                    <a:p>
                      <a:pPr algn="ctr"/>
                      <a:r>
                        <a:rPr lang="en-US" sz="1100" b="1" smtClean="0">
                          <a:latin typeface="Book Antiqua" panose="02040602050305030304" pitchFamily="18" charset="0"/>
                        </a:rPr>
                        <a:t>X</a:t>
                      </a:r>
                      <a:endParaRPr lang="en-US" sz="1100" b="1" dirty="0">
                        <a:latin typeface="Book Antiqua" panose="02040602050305030304" pitchFamily="18" charset="0"/>
                      </a:endParaRPr>
                    </a:p>
                  </a:txBody>
                  <a:tcPr anchor="ctr"/>
                </a:tc>
                <a:tc>
                  <a:txBody>
                    <a:bodyPr/>
                    <a:lstStyle/>
                    <a:p>
                      <a:pPr algn="ctr"/>
                      <a:r>
                        <a:rPr lang="en-US" sz="1100" b="1" smtClean="0">
                          <a:latin typeface="Book Antiqua" panose="02040602050305030304" pitchFamily="18" charset="0"/>
                        </a:rPr>
                        <a:t>X</a:t>
                      </a:r>
                      <a:endParaRPr lang="en-US" sz="1100" b="1" dirty="0">
                        <a:latin typeface="Book Antiqua" panose="02040602050305030304" pitchFamily="18" charset="0"/>
                      </a:endParaRPr>
                    </a:p>
                  </a:txBody>
                  <a:tcPr anchor="ctr"/>
                </a:tc>
                <a:tc>
                  <a:txBody>
                    <a:bodyPr/>
                    <a:lstStyle/>
                    <a:p>
                      <a:pPr algn="ctr"/>
                      <a:r>
                        <a:rPr lang="en-US" sz="1100" b="1" smtClean="0">
                          <a:latin typeface="Book Antiqua" panose="02040602050305030304" pitchFamily="18" charset="0"/>
                        </a:rPr>
                        <a:t>X</a:t>
                      </a:r>
                      <a:endParaRPr lang="en-US" sz="1100" b="1" dirty="0">
                        <a:latin typeface="Book Antiqua" panose="02040602050305030304" pitchFamily="18" charset="0"/>
                      </a:endParaRPr>
                    </a:p>
                  </a:txBody>
                  <a:tcPr anchor="ctr"/>
                </a:tc>
              </a:tr>
            </a:tbl>
          </a:graphicData>
        </a:graphic>
      </p:graphicFrame>
      <p:sp>
        <p:nvSpPr>
          <p:cNvPr id="6" name="Title 1"/>
          <p:cNvSpPr txBox="1">
            <a:spLocks/>
          </p:cNvSpPr>
          <p:nvPr/>
        </p:nvSpPr>
        <p:spPr>
          <a:xfrm>
            <a:off x="98474" y="1922930"/>
            <a:ext cx="10092123" cy="57225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latin typeface="Book Antiqua" panose="02040602050305030304" pitchFamily="18" charset="0"/>
              </a:rPr>
              <a:t>Details of the </a:t>
            </a:r>
            <a:r>
              <a:rPr lang="en-US" sz="2000" dirty="0" smtClean="0">
                <a:latin typeface="Book Antiqua" panose="02040602050305030304" pitchFamily="18" charset="0"/>
              </a:rPr>
              <a:t>entity’s </a:t>
            </a:r>
            <a:r>
              <a:rPr lang="en-US" sz="2000" dirty="0">
                <a:latin typeface="Book Antiqua" panose="02040602050305030304" pitchFamily="18" charset="0"/>
              </a:rPr>
              <a:t>property, plant and equipment and their carrying </a:t>
            </a:r>
            <a:r>
              <a:rPr lang="en-US" sz="2000" dirty="0" smtClean="0">
                <a:latin typeface="Book Antiqua" panose="02040602050305030304" pitchFamily="18" charset="0"/>
              </a:rPr>
              <a:t>amounts are as follows:</a:t>
            </a:r>
            <a:endParaRPr lang="en-GB" sz="2000" dirty="0">
              <a:latin typeface="Book Antiqua" panose="02040602050305030304" pitchFamily="18" charset="0"/>
            </a:endParaRPr>
          </a:p>
        </p:txBody>
      </p:sp>
    </p:spTree>
    <p:extLst>
      <p:ext uri="{BB962C8B-B14F-4D97-AF65-F5344CB8AC3E}">
        <p14:creationId xmlns:p14="http://schemas.microsoft.com/office/powerpoint/2010/main" val="238604205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Book Antiqua" panose="02040602050305030304" pitchFamily="18" charset="0"/>
              </a:rPr>
              <a:t>IFRS 16 - Presentation</a:t>
            </a:r>
            <a:endParaRPr lang="en-GB" sz="6000" dirty="0">
              <a:latin typeface="Book Antiqua" panose="02040602050305030304" pitchFamily="18" charset="0"/>
            </a:endParaRPr>
          </a:p>
        </p:txBody>
      </p:sp>
      <p:sp>
        <p:nvSpPr>
          <p:cNvPr id="4" name="Title 1"/>
          <p:cNvSpPr txBox="1">
            <a:spLocks/>
          </p:cNvSpPr>
          <p:nvPr/>
        </p:nvSpPr>
        <p:spPr>
          <a:xfrm>
            <a:off x="98474" y="1094704"/>
            <a:ext cx="7603092" cy="75055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a:latin typeface="Book Antiqua" panose="02040602050305030304" pitchFamily="18" charset="0"/>
              </a:rPr>
              <a:t>Property, plant and equipment</a:t>
            </a:r>
          </a:p>
        </p:txBody>
      </p:sp>
      <p:graphicFrame>
        <p:nvGraphicFramePr>
          <p:cNvPr id="5" name="Table 4"/>
          <p:cNvGraphicFramePr>
            <a:graphicFrameLocks noGrp="1"/>
          </p:cNvGraphicFramePr>
          <p:nvPr>
            <p:extLst>
              <p:ext uri="{D42A27DB-BD31-4B8C-83A1-F6EECF244321}">
                <p14:modId xmlns:p14="http://schemas.microsoft.com/office/powerpoint/2010/main" val="2766005853"/>
              </p:ext>
            </p:extLst>
          </p:nvPr>
        </p:nvGraphicFramePr>
        <p:xfrm>
          <a:off x="98474" y="2749313"/>
          <a:ext cx="11412213" cy="3188676"/>
        </p:xfrm>
        <a:graphic>
          <a:graphicData uri="http://schemas.openxmlformats.org/drawingml/2006/table">
            <a:tbl>
              <a:tblPr firstRow="1" bandRow="1">
                <a:tableStyleId>{5C22544A-7EE6-4342-B048-85BDC9FD1C3A}</a:tableStyleId>
              </a:tblPr>
              <a:tblGrid>
                <a:gridCol w="3301389"/>
                <a:gridCol w="1351804"/>
                <a:gridCol w="1351804"/>
                <a:gridCol w="1351804"/>
                <a:gridCol w="1351804"/>
                <a:gridCol w="1351804"/>
                <a:gridCol w="1351804"/>
              </a:tblGrid>
              <a:tr h="779164">
                <a:tc>
                  <a:txBody>
                    <a:bodyPr/>
                    <a:lstStyle/>
                    <a:p>
                      <a:endParaRPr lang="en-US" sz="1800" dirty="0">
                        <a:latin typeface="Book Antiqua" panose="02040602050305030304" pitchFamily="18" charset="0"/>
                      </a:endParaRPr>
                    </a:p>
                  </a:txBody>
                  <a:tcPr>
                    <a:solidFill>
                      <a:schemeClr val="tx2">
                        <a:lumMod val="75000"/>
                      </a:schemeClr>
                    </a:solidFill>
                  </a:tcPr>
                </a:tc>
                <a:tc>
                  <a:txBody>
                    <a:bodyPr/>
                    <a:lstStyle/>
                    <a:p>
                      <a:pPr algn="ctr"/>
                      <a:r>
                        <a:rPr lang="en-US" sz="1600" dirty="0" smtClean="0">
                          <a:latin typeface="Book Antiqua" panose="02040602050305030304" pitchFamily="18" charset="0"/>
                        </a:rPr>
                        <a:t>Office</a:t>
                      </a:r>
                    </a:p>
                    <a:p>
                      <a:pPr algn="ctr"/>
                      <a:r>
                        <a:rPr lang="en-US" sz="1600" dirty="0" smtClean="0">
                          <a:latin typeface="Book Antiqua" panose="02040602050305030304" pitchFamily="18" charset="0"/>
                        </a:rPr>
                        <a:t>building</a:t>
                      </a:r>
                      <a:endParaRPr lang="en-US" sz="1600" dirty="0">
                        <a:latin typeface="Book Antiqua" panose="02040602050305030304" pitchFamily="18" charset="0"/>
                      </a:endParaRPr>
                    </a:p>
                  </a:txBody>
                  <a:tcPr anchor="ctr">
                    <a:solidFill>
                      <a:schemeClr val="tx2">
                        <a:lumMod val="75000"/>
                      </a:schemeClr>
                    </a:solidFill>
                  </a:tcPr>
                </a:tc>
                <a:tc>
                  <a:txBody>
                    <a:bodyPr/>
                    <a:lstStyle/>
                    <a:p>
                      <a:pPr algn="ctr"/>
                      <a:r>
                        <a:rPr lang="en-US" sz="1600" dirty="0" smtClean="0">
                          <a:latin typeface="Book Antiqua" panose="02040602050305030304" pitchFamily="18" charset="0"/>
                        </a:rPr>
                        <a:t>Warehouse</a:t>
                      </a:r>
                    </a:p>
                    <a:p>
                      <a:pPr algn="ctr"/>
                      <a:r>
                        <a:rPr lang="en-US" sz="1600" dirty="0" smtClean="0">
                          <a:latin typeface="Book Antiqua" panose="02040602050305030304" pitchFamily="18" charset="0"/>
                        </a:rPr>
                        <a:t>&amp; related</a:t>
                      </a:r>
                    </a:p>
                    <a:p>
                      <a:pPr algn="ctr"/>
                      <a:r>
                        <a:rPr lang="en-US" sz="1600" dirty="0" smtClean="0">
                          <a:latin typeface="Book Antiqua" panose="02040602050305030304" pitchFamily="18" charset="0"/>
                        </a:rPr>
                        <a:t>facilities</a:t>
                      </a:r>
                      <a:endParaRPr lang="en-US" sz="1600" dirty="0">
                        <a:latin typeface="Book Antiqua" panose="02040602050305030304" pitchFamily="18" charset="0"/>
                      </a:endParaRPr>
                    </a:p>
                  </a:txBody>
                  <a:tcPr anchor="ctr">
                    <a:solidFill>
                      <a:schemeClr val="tx2">
                        <a:lumMod val="75000"/>
                      </a:schemeClr>
                    </a:solidFill>
                  </a:tcPr>
                </a:tc>
                <a:tc>
                  <a:txBody>
                    <a:bodyPr/>
                    <a:lstStyle/>
                    <a:p>
                      <a:pPr algn="ctr"/>
                      <a:r>
                        <a:rPr lang="en-US" sz="1600" dirty="0" smtClean="0">
                          <a:latin typeface="Book Antiqua" panose="02040602050305030304" pitchFamily="18" charset="0"/>
                        </a:rPr>
                        <a:t>Vehicles</a:t>
                      </a:r>
                      <a:endParaRPr lang="en-US" sz="1600" dirty="0">
                        <a:latin typeface="Book Antiqua" panose="02040602050305030304" pitchFamily="18" charset="0"/>
                      </a:endParaRPr>
                    </a:p>
                  </a:txBody>
                  <a:tcPr anchor="ctr">
                    <a:solidFill>
                      <a:schemeClr val="tx2">
                        <a:lumMod val="75000"/>
                      </a:schemeClr>
                    </a:solidFill>
                  </a:tcPr>
                </a:tc>
                <a:tc>
                  <a:txBody>
                    <a:bodyPr/>
                    <a:lstStyle/>
                    <a:p>
                      <a:pPr algn="ctr"/>
                      <a:r>
                        <a:rPr lang="en-US" sz="1600" dirty="0" smtClean="0">
                          <a:latin typeface="Book Antiqua" panose="02040602050305030304" pitchFamily="18" charset="0"/>
                        </a:rPr>
                        <a:t>IT</a:t>
                      </a:r>
                    </a:p>
                    <a:p>
                      <a:pPr algn="ctr"/>
                      <a:r>
                        <a:rPr lang="en-US" sz="1600" dirty="0" smtClean="0">
                          <a:latin typeface="Book Antiqua" panose="02040602050305030304" pitchFamily="18" charset="0"/>
                        </a:rPr>
                        <a:t>equipment</a:t>
                      </a:r>
                      <a:endParaRPr lang="en-US" sz="1600" dirty="0">
                        <a:latin typeface="Book Antiqua" panose="02040602050305030304" pitchFamily="18" charset="0"/>
                      </a:endParaRPr>
                    </a:p>
                  </a:txBody>
                  <a:tcPr anchor="ctr">
                    <a:solidFill>
                      <a:schemeClr val="tx2">
                        <a:lumMod val="75000"/>
                      </a:schemeClr>
                    </a:solidFill>
                  </a:tcPr>
                </a:tc>
                <a:tc>
                  <a:txBody>
                    <a:bodyPr/>
                    <a:lstStyle/>
                    <a:p>
                      <a:pPr algn="ctr"/>
                      <a:r>
                        <a:rPr lang="en-US" sz="1600" dirty="0" smtClean="0">
                          <a:latin typeface="Book Antiqua" panose="02040602050305030304" pitchFamily="18" charset="0"/>
                        </a:rPr>
                        <a:t>Plant &amp;</a:t>
                      </a:r>
                    </a:p>
                    <a:p>
                      <a:pPr algn="ctr"/>
                      <a:r>
                        <a:rPr lang="en-US" sz="1600" dirty="0" smtClean="0">
                          <a:latin typeface="Book Antiqua" panose="02040602050305030304" pitchFamily="18" charset="0"/>
                        </a:rPr>
                        <a:t>Machinery</a:t>
                      </a:r>
                      <a:endParaRPr lang="en-US" sz="1600" dirty="0">
                        <a:latin typeface="Book Antiqua" panose="02040602050305030304" pitchFamily="18" charset="0"/>
                      </a:endParaRPr>
                    </a:p>
                  </a:txBody>
                  <a:tcPr anchor="ctr">
                    <a:solidFill>
                      <a:schemeClr val="tx2">
                        <a:lumMod val="75000"/>
                      </a:schemeClr>
                    </a:solidFill>
                  </a:tcPr>
                </a:tc>
                <a:tc>
                  <a:txBody>
                    <a:bodyPr/>
                    <a:lstStyle/>
                    <a:p>
                      <a:pPr algn="ctr"/>
                      <a:r>
                        <a:rPr lang="en-US" sz="1600" dirty="0" smtClean="0">
                          <a:latin typeface="Book Antiqua" panose="02040602050305030304" pitchFamily="18" charset="0"/>
                        </a:rPr>
                        <a:t>Total</a:t>
                      </a:r>
                      <a:endParaRPr lang="en-US" sz="1600" dirty="0">
                        <a:latin typeface="Book Antiqua" panose="02040602050305030304" pitchFamily="18" charset="0"/>
                      </a:endParaRPr>
                    </a:p>
                  </a:txBody>
                  <a:tcPr anchor="ctr">
                    <a:solidFill>
                      <a:schemeClr val="tx2">
                        <a:lumMod val="75000"/>
                      </a:schemeClr>
                    </a:solidFill>
                  </a:tcPr>
                </a:tc>
              </a:tr>
              <a:tr h="288579">
                <a:tc>
                  <a:txBody>
                    <a:bodyPr/>
                    <a:lstStyle/>
                    <a:p>
                      <a:r>
                        <a:rPr lang="en-US" sz="1400" b="1" dirty="0" smtClean="0">
                          <a:latin typeface="Book Antiqua" panose="02040602050305030304" pitchFamily="18" charset="0"/>
                        </a:rPr>
                        <a:t>Depreciation and impairment</a:t>
                      </a:r>
                      <a:endParaRPr lang="en-US" sz="1400" b="1" dirty="0">
                        <a:latin typeface="Book Antiqua" panose="02040602050305030304" pitchFamily="18" charset="0"/>
                      </a:endParaRPr>
                    </a:p>
                  </a:txBody>
                  <a:tcPr/>
                </a:tc>
                <a:tc>
                  <a:txBody>
                    <a:bodyPr/>
                    <a:lstStyle/>
                    <a:p>
                      <a:endParaRPr lang="en-US" sz="1400" dirty="0">
                        <a:latin typeface="Book Antiqua" panose="02040602050305030304" pitchFamily="18" charset="0"/>
                      </a:endParaRPr>
                    </a:p>
                  </a:txBody>
                  <a:tcPr/>
                </a:tc>
                <a:tc>
                  <a:txBody>
                    <a:bodyPr/>
                    <a:lstStyle/>
                    <a:p>
                      <a:endParaRPr lang="en-US" sz="1400" dirty="0">
                        <a:latin typeface="Book Antiqua" panose="02040602050305030304" pitchFamily="18" charset="0"/>
                      </a:endParaRPr>
                    </a:p>
                  </a:txBody>
                  <a:tcPr/>
                </a:tc>
                <a:tc>
                  <a:txBody>
                    <a:bodyPr/>
                    <a:lstStyle/>
                    <a:p>
                      <a:endParaRPr lang="en-US" sz="1400" dirty="0">
                        <a:latin typeface="Book Antiqua" panose="02040602050305030304" pitchFamily="18" charset="0"/>
                      </a:endParaRPr>
                    </a:p>
                  </a:txBody>
                  <a:tcPr/>
                </a:tc>
                <a:tc>
                  <a:txBody>
                    <a:bodyPr/>
                    <a:lstStyle/>
                    <a:p>
                      <a:endParaRPr lang="en-US" sz="1400" dirty="0">
                        <a:latin typeface="Book Antiqua" panose="02040602050305030304" pitchFamily="18" charset="0"/>
                      </a:endParaRPr>
                    </a:p>
                  </a:txBody>
                  <a:tcPr/>
                </a:tc>
                <a:tc>
                  <a:txBody>
                    <a:bodyPr/>
                    <a:lstStyle/>
                    <a:p>
                      <a:endParaRPr lang="en-US" sz="1400" dirty="0">
                        <a:latin typeface="Book Antiqua" panose="02040602050305030304" pitchFamily="18" charset="0"/>
                      </a:endParaRPr>
                    </a:p>
                  </a:txBody>
                  <a:tcPr/>
                </a:tc>
                <a:tc>
                  <a:txBody>
                    <a:bodyPr/>
                    <a:lstStyle/>
                    <a:p>
                      <a:endParaRPr lang="en-US" sz="1400" dirty="0">
                        <a:latin typeface="Book Antiqua" panose="02040602050305030304" pitchFamily="18" charset="0"/>
                      </a:endParaRPr>
                    </a:p>
                  </a:txBody>
                  <a:tcPr/>
                </a:tc>
              </a:tr>
              <a:tr h="323556">
                <a:tc>
                  <a:txBody>
                    <a:bodyPr/>
                    <a:lstStyle/>
                    <a:p>
                      <a:r>
                        <a:rPr lang="en-US" sz="1400" dirty="0" smtClean="0">
                          <a:latin typeface="Book Antiqua" panose="02040602050305030304" pitchFamily="18" charset="0"/>
                        </a:rPr>
                        <a:t>Balance 1 January 2019</a:t>
                      </a:r>
                      <a:endParaRPr lang="en-US" sz="1400" dirty="0">
                        <a:latin typeface="Book Antiqua" panose="02040602050305030304" pitchFamily="18" charset="0"/>
                      </a:endParaRPr>
                    </a:p>
                  </a:txBody>
                  <a:tcP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r>
              <a:tr h="288579">
                <a:tc>
                  <a:txBody>
                    <a:bodyPr/>
                    <a:lstStyle/>
                    <a:p>
                      <a:r>
                        <a:rPr lang="en-US" sz="1400" dirty="0" smtClean="0">
                          <a:latin typeface="Book Antiqua" panose="02040602050305030304" pitchFamily="18" charset="0"/>
                        </a:rPr>
                        <a:t>Disposals</a:t>
                      </a:r>
                      <a:endParaRPr lang="en-US" sz="1400" dirty="0">
                        <a:latin typeface="Book Antiqua" panose="02040602050305030304" pitchFamily="18" charset="0"/>
                      </a:endParaRPr>
                    </a:p>
                  </a:txBody>
                  <a:tcP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r>
              <a:tr h="288579">
                <a:tc>
                  <a:txBody>
                    <a:bodyPr/>
                    <a:lstStyle/>
                    <a:p>
                      <a:r>
                        <a:rPr lang="en-US" sz="1400" smtClean="0">
                          <a:latin typeface="Book Antiqua" panose="02040602050305030304" pitchFamily="18" charset="0"/>
                        </a:rPr>
                        <a:t>Net exchange </a:t>
                      </a:r>
                      <a:r>
                        <a:rPr lang="en-US" sz="1400" dirty="0" smtClean="0">
                          <a:latin typeface="Book Antiqua" panose="02040602050305030304" pitchFamily="18" charset="0"/>
                        </a:rPr>
                        <a:t>differences</a:t>
                      </a:r>
                      <a:endParaRPr lang="en-US" sz="1400" dirty="0">
                        <a:latin typeface="Book Antiqua" panose="02040602050305030304" pitchFamily="18" charset="0"/>
                      </a:endParaRPr>
                    </a:p>
                  </a:txBody>
                  <a:tcP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r>
              <a:tr h="0">
                <a:tc>
                  <a:txBody>
                    <a:bodyPr/>
                    <a:lstStyle/>
                    <a:p>
                      <a:r>
                        <a:rPr lang="en-US" sz="1400" dirty="0" smtClean="0">
                          <a:latin typeface="Book Antiqua" panose="02040602050305030304" pitchFamily="18" charset="0"/>
                        </a:rPr>
                        <a:t>Depreciation</a:t>
                      </a:r>
                      <a:endParaRPr lang="en-US" sz="1400" dirty="0">
                        <a:latin typeface="Book Antiqua" panose="02040602050305030304" pitchFamily="18" charset="0"/>
                      </a:endParaRPr>
                    </a:p>
                  </a:txBody>
                  <a:tcP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c>
                  <a:txBody>
                    <a:bodyPr/>
                    <a:lstStyle/>
                    <a:p>
                      <a:pPr algn="ctr"/>
                      <a:r>
                        <a:rPr lang="en-US" sz="1050" smtClean="0">
                          <a:latin typeface="Book Antiqua" panose="02040602050305030304" pitchFamily="18" charset="0"/>
                        </a:rPr>
                        <a:t>X</a:t>
                      </a:r>
                      <a:endParaRPr lang="en-US" sz="1050" dirty="0">
                        <a:latin typeface="Book Antiqua" panose="02040602050305030304" pitchFamily="18" charset="0"/>
                      </a:endParaRPr>
                    </a:p>
                  </a:txBody>
                  <a:tcPr anchor="ctr"/>
                </a:tc>
              </a:tr>
              <a:tr h="288579">
                <a:tc>
                  <a:txBody>
                    <a:bodyPr/>
                    <a:lstStyle/>
                    <a:p>
                      <a:r>
                        <a:rPr lang="da-DK" sz="1400" b="1" dirty="0" smtClean="0">
                          <a:latin typeface="Book Antiqua" panose="02040602050305030304" pitchFamily="18" charset="0"/>
                        </a:rPr>
                        <a:t>Balance at 31 December 2019</a:t>
                      </a:r>
                      <a:endParaRPr lang="en-US" sz="1400" b="1" dirty="0">
                        <a:latin typeface="Book Antiqua" panose="02040602050305030304" pitchFamily="18" charset="0"/>
                      </a:endParaRPr>
                    </a:p>
                  </a:txBody>
                  <a:tcPr/>
                </a:tc>
                <a:tc>
                  <a:txBody>
                    <a:bodyPr/>
                    <a:lstStyle/>
                    <a:p>
                      <a:pPr algn="ctr"/>
                      <a:r>
                        <a:rPr lang="en-US" sz="1050" b="1" smtClean="0">
                          <a:latin typeface="Book Antiqua" panose="02040602050305030304" pitchFamily="18" charset="0"/>
                        </a:rPr>
                        <a:t>X</a:t>
                      </a:r>
                      <a:endParaRPr lang="en-US" sz="1050" b="1" dirty="0">
                        <a:latin typeface="Book Antiqua" panose="02040602050305030304" pitchFamily="18" charset="0"/>
                      </a:endParaRPr>
                    </a:p>
                  </a:txBody>
                  <a:tcPr anchor="ctr"/>
                </a:tc>
                <a:tc>
                  <a:txBody>
                    <a:bodyPr/>
                    <a:lstStyle/>
                    <a:p>
                      <a:pPr algn="ctr"/>
                      <a:r>
                        <a:rPr lang="en-US" sz="1050" b="1" smtClean="0">
                          <a:latin typeface="Book Antiqua" panose="02040602050305030304" pitchFamily="18" charset="0"/>
                        </a:rPr>
                        <a:t>X</a:t>
                      </a:r>
                      <a:endParaRPr lang="en-US" sz="1050" b="1" dirty="0">
                        <a:latin typeface="Book Antiqua" panose="02040602050305030304" pitchFamily="18" charset="0"/>
                      </a:endParaRPr>
                    </a:p>
                  </a:txBody>
                  <a:tcPr anchor="ctr"/>
                </a:tc>
                <a:tc>
                  <a:txBody>
                    <a:bodyPr/>
                    <a:lstStyle/>
                    <a:p>
                      <a:pPr algn="ctr"/>
                      <a:r>
                        <a:rPr lang="en-US" sz="1050" b="1" smtClean="0">
                          <a:latin typeface="Book Antiqua" panose="02040602050305030304" pitchFamily="18" charset="0"/>
                        </a:rPr>
                        <a:t>X</a:t>
                      </a:r>
                      <a:endParaRPr lang="en-US" sz="1050" b="1" dirty="0">
                        <a:latin typeface="Book Antiqua" panose="02040602050305030304" pitchFamily="18" charset="0"/>
                      </a:endParaRPr>
                    </a:p>
                  </a:txBody>
                  <a:tcPr anchor="ctr"/>
                </a:tc>
                <a:tc>
                  <a:txBody>
                    <a:bodyPr/>
                    <a:lstStyle/>
                    <a:p>
                      <a:pPr algn="ctr"/>
                      <a:r>
                        <a:rPr lang="en-US" sz="1050" b="1" smtClean="0">
                          <a:latin typeface="Book Antiqua" panose="02040602050305030304" pitchFamily="18" charset="0"/>
                        </a:rPr>
                        <a:t>X</a:t>
                      </a:r>
                      <a:endParaRPr lang="en-US" sz="1050" b="1" dirty="0">
                        <a:latin typeface="Book Antiqua" panose="02040602050305030304" pitchFamily="18" charset="0"/>
                      </a:endParaRPr>
                    </a:p>
                  </a:txBody>
                  <a:tcPr anchor="ctr"/>
                </a:tc>
                <a:tc>
                  <a:txBody>
                    <a:bodyPr/>
                    <a:lstStyle/>
                    <a:p>
                      <a:pPr algn="ctr"/>
                      <a:r>
                        <a:rPr lang="en-US" sz="1050" b="1" smtClean="0">
                          <a:latin typeface="Book Antiqua" panose="02040602050305030304" pitchFamily="18" charset="0"/>
                        </a:rPr>
                        <a:t>X</a:t>
                      </a:r>
                      <a:endParaRPr lang="en-US" sz="1050" b="1" dirty="0">
                        <a:latin typeface="Book Antiqua" panose="02040602050305030304" pitchFamily="18" charset="0"/>
                      </a:endParaRPr>
                    </a:p>
                  </a:txBody>
                  <a:tcPr anchor="ctr"/>
                </a:tc>
                <a:tc>
                  <a:txBody>
                    <a:bodyPr/>
                    <a:lstStyle/>
                    <a:p>
                      <a:pPr algn="ctr"/>
                      <a:r>
                        <a:rPr lang="en-US" sz="1050" b="1" smtClean="0">
                          <a:latin typeface="Book Antiqua" panose="02040602050305030304" pitchFamily="18" charset="0"/>
                        </a:rPr>
                        <a:t>X</a:t>
                      </a:r>
                      <a:endParaRPr lang="en-US" sz="1050" b="1" dirty="0">
                        <a:latin typeface="Book Antiqua" panose="02040602050305030304" pitchFamily="18" charset="0"/>
                      </a:endParaRPr>
                    </a:p>
                  </a:txBody>
                  <a:tcPr anchor="ctr"/>
                </a:tc>
              </a:tr>
              <a:tr h="288579">
                <a:tc>
                  <a:txBody>
                    <a:bodyPr/>
                    <a:lstStyle/>
                    <a:p>
                      <a:r>
                        <a:rPr lang="en-US" sz="1400" b="1" dirty="0" smtClean="0">
                          <a:latin typeface="Book Antiqua" panose="02040602050305030304" pitchFamily="18" charset="0"/>
                        </a:rPr>
                        <a:t>Carrying amount 31 December</a:t>
                      </a:r>
                    </a:p>
                    <a:p>
                      <a:r>
                        <a:rPr lang="en-US" sz="1400" b="1" dirty="0" smtClean="0">
                          <a:latin typeface="Book Antiqua" panose="02040602050305030304" pitchFamily="18" charset="0"/>
                        </a:rPr>
                        <a:t>2019</a:t>
                      </a:r>
                      <a:endParaRPr lang="en-US" sz="1400" b="1" dirty="0">
                        <a:latin typeface="Book Antiqua" panose="02040602050305030304" pitchFamily="18" charset="0"/>
                      </a:endParaRPr>
                    </a:p>
                  </a:txBody>
                  <a:tcPr/>
                </a:tc>
                <a:tc>
                  <a:txBody>
                    <a:bodyPr/>
                    <a:lstStyle/>
                    <a:p>
                      <a:pPr algn="ctr"/>
                      <a:r>
                        <a:rPr lang="en-US" sz="1050" b="1" smtClean="0">
                          <a:latin typeface="Book Antiqua" panose="02040602050305030304" pitchFamily="18" charset="0"/>
                        </a:rPr>
                        <a:t>X</a:t>
                      </a:r>
                      <a:endParaRPr lang="en-US" sz="1050" b="1" dirty="0">
                        <a:latin typeface="Book Antiqua" panose="02040602050305030304" pitchFamily="18" charset="0"/>
                      </a:endParaRPr>
                    </a:p>
                  </a:txBody>
                  <a:tcPr anchor="ctr"/>
                </a:tc>
                <a:tc>
                  <a:txBody>
                    <a:bodyPr/>
                    <a:lstStyle/>
                    <a:p>
                      <a:pPr algn="ctr"/>
                      <a:r>
                        <a:rPr lang="en-US" sz="1050" b="1" smtClean="0">
                          <a:latin typeface="Book Antiqua" panose="02040602050305030304" pitchFamily="18" charset="0"/>
                        </a:rPr>
                        <a:t>X</a:t>
                      </a:r>
                      <a:endParaRPr lang="en-US" sz="1050" b="1" dirty="0">
                        <a:latin typeface="Book Antiqua" panose="02040602050305030304" pitchFamily="18" charset="0"/>
                      </a:endParaRPr>
                    </a:p>
                  </a:txBody>
                  <a:tcPr anchor="ctr"/>
                </a:tc>
                <a:tc>
                  <a:txBody>
                    <a:bodyPr/>
                    <a:lstStyle/>
                    <a:p>
                      <a:pPr algn="ctr"/>
                      <a:r>
                        <a:rPr lang="en-US" sz="1050" b="1" smtClean="0">
                          <a:latin typeface="Book Antiqua" panose="02040602050305030304" pitchFamily="18" charset="0"/>
                        </a:rPr>
                        <a:t>X</a:t>
                      </a:r>
                      <a:endParaRPr lang="en-US" sz="1050" b="1" dirty="0">
                        <a:latin typeface="Book Antiqua" panose="02040602050305030304" pitchFamily="18" charset="0"/>
                      </a:endParaRPr>
                    </a:p>
                  </a:txBody>
                  <a:tcPr anchor="ctr"/>
                </a:tc>
                <a:tc>
                  <a:txBody>
                    <a:bodyPr/>
                    <a:lstStyle/>
                    <a:p>
                      <a:pPr algn="ctr"/>
                      <a:r>
                        <a:rPr lang="en-US" sz="1050" b="1" smtClean="0">
                          <a:latin typeface="Book Antiqua" panose="02040602050305030304" pitchFamily="18" charset="0"/>
                        </a:rPr>
                        <a:t>X</a:t>
                      </a:r>
                      <a:endParaRPr lang="en-US" sz="1050" b="1" dirty="0">
                        <a:latin typeface="Book Antiqua" panose="02040602050305030304" pitchFamily="18" charset="0"/>
                      </a:endParaRPr>
                    </a:p>
                  </a:txBody>
                  <a:tcPr anchor="ctr"/>
                </a:tc>
                <a:tc>
                  <a:txBody>
                    <a:bodyPr/>
                    <a:lstStyle/>
                    <a:p>
                      <a:pPr algn="ctr"/>
                      <a:r>
                        <a:rPr lang="en-US" sz="1050" b="1" smtClean="0">
                          <a:latin typeface="Book Antiqua" panose="02040602050305030304" pitchFamily="18" charset="0"/>
                        </a:rPr>
                        <a:t>X</a:t>
                      </a:r>
                      <a:endParaRPr lang="en-US" sz="1050" b="1" dirty="0">
                        <a:latin typeface="Book Antiqua" panose="02040602050305030304" pitchFamily="18" charset="0"/>
                      </a:endParaRPr>
                    </a:p>
                  </a:txBody>
                  <a:tcPr anchor="ctr"/>
                </a:tc>
                <a:tc>
                  <a:txBody>
                    <a:bodyPr/>
                    <a:lstStyle/>
                    <a:p>
                      <a:pPr algn="ctr"/>
                      <a:r>
                        <a:rPr lang="en-US" sz="1050" b="1" smtClean="0">
                          <a:latin typeface="Book Antiqua" panose="02040602050305030304" pitchFamily="18" charset="0"/>
                        </a:rPr>
                        <a:t>X</a:t>
                      </a:r>
                      <a:endParaRPr lang="en-US" sz="1050" b="1" dirty="0">
                        <a:latin typeface="Book Antiqua" panose="02040602050305030304" pitchFamily="18" charset="0"/>
                      </a:endParaRPr>
                    </a:p>
                  </a:txBody>
                  <a:tcPr anchor="ctr"/>
                </a:tc>
              </a:tr>
            </a:tbl>
          </a:graphicData>
        </a:graphic>
      </p:graphicFrame>
      <p:sp>
        <p:nvSpPr>
          <p:cNvPr id="6" name="Title 1"/>
          <p:cNvSpPr txBox="1">
            <a:spLocks/>
          </p:cNvSpPr>
          <p:nvPr/>
        </p:nvSpPr>
        <p:spPr>
          <a:xfrm>
            <a:off x="98474" y="1922930"/>
            <a:ext cx="10092123" cy="57225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latin typeface="Book Antiqua" panose="02040602050305030304" pitchFamily="18" charset="0"/>
              </a:rPr>
              <a:t>Details of the </a:t>
            </a:r>
            <a:r>
              <a:rPr lang="en-US" sz="2000" dirty="0" smtClean="0">
                <a:latin typeface="Book Antiqua" panose="02040602050305030304" pitchFamily="18" charset="0"/>
              </a:rPr>
              <a:t>entity’s </a:t>
            </a:r>
            <a:r>
              <a:rPr lang="en-US" sz="2000" dirty="0">
                <a:latin typeface="Book Antiqua" panose="02040602050305030304" pitchFamily="18" charset="0"/>
              </a:rPr>
              <a:t>property, plant and equipment and their carrying </a:t>
            </a:r>
            <a:r>
              <a:rPr lang="en-US" sz="2000" dirty="0" smtClean="0">
                <a:latin typeface="Book Antiqua" panose="02040602050305030304" pitchFamily="18" charset="0"/>
              </a:rPr>
              <a:t>amounts are as follows:</a:t>
            </a:r>
            <a:endParaRPr lang="en-GB" sz="2000" dirty="0">
              <a:latin typeface="Book Antiqua" panose="02040602050305030304" pitchFamily="18" charset="0"/>
            </a:endParaRPr>
          </a:p>
        </p:txBody>
      </p:sp>
    </p:spTree>
    <p:extLst>
      <p:ext uri="{BB962C8B-B14F-4D97-AF65-F5344CB8AC3E}">
        <p14:creationId xmlns:p14="http://schemas.microsoft.com/office/powerpoint/2010/main" val="134886991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Book Antiqua" panose="02040602050305030304" pitchFamily="18" charset="0"/>
              </a:rPr>
              <a:t>IFRS 16 - Presentation</a:t>
            </a:r>
            <a:endParaRPr lang="en-GB" sz="6000" dirty="0">
              <a:latin typeface="Book Antiqua" panose="02040602050305030304" pitchFamily="18" charset="0"/>
            </a:endParaRPr>
          </a:p>
        </p:txBody>
      </p:sp>
      <p:sp>
        <p:nvSpPr>
          <p:cNvPr id="4" name="Title 1"/>
          <p:cNvSpPr txBox="1">
            <a:spLocks/>
          </p:cNvSpPr>
          <p:nvPr/>
        </p:nvSpPr>
        <p:spPr>
          <a:xfrm>
            <a:off x="98474" y="1094704"/>
            <a:ext cx="7603092" cy="75055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a:latin typeface="Book Antiqua" panose="02040602050305030304" pitchFamily="18" charset="0"/>
              </a:rPr>
              <a:t>Property, plant and equipment</a:t>
            </a:r>
          </a:p>
        </p:txBody>
      </p:sp>
      <p:graphicFrame>
        <p:nvGraphicFramePr>
          <p:cNvPr id="5" name="Table 4"/>
          <p:cNvGraphicFramePr>
            <a:graphicFrameLocks noGrp="1"/>
          </p:cNvGraphicFramePr>
          <p:nvPr>
            <p:extLst>
              <p:ext uri="{D42A27DB-BD31-4B8C-83A1-F6EECF244321}">
                <p14:modId xmlns:p14="http://schemas.microsoft.com/office/powerpoint/2010/main" val="3239582774"/>
              </p:ext>
            </p:extLst>
          </p:nvPr>
        </p:nvGraphicFramePr>
        <p:xfrm>
          <a:off x="98474" y="2749313"/>
          <a:ext cx="10605385" cy="2202109"/>
        </p:xfrm>
        <a:graphic>
          <a:graphicData uri="http://schemas.openxmlformats.org/drawingml/2006/table">
            <a:tbl>
              <a:tblPr firstRow="1" bandRow="1">
                <a:tableStyleId>{5C22544A-7EE6-4342-B048-85BDC9FD1C3A}</a:tableStyleId>
              </a:tblPr>
              <a:tblGrid>
                <a:gridCol w="8158020"/>
                <a:gridCol w="2447365"/>
              </a:tblGrid>
              <a:tr h="370405">
                <a:tc>
                  <a:txBody>
                    <a:bodyPr/>
                    <a:lstStyle/>
                    <a:p>
                      <a:endParaRPr lang="en-US" sz="1800" dirty="0">
                        <a:latin typeface="Book Antiqua" panose="02040602050305030304" pitchFamily="18" charset="0"/>
                      </a:endParaRPr>
                    </a:p>
                  </a:txBody>
                  <a:tcPr>
                    <a:solidFill>
                      <a:schemeClr val="tx2">
                        <a:lumMod val="75000"/>
                      </a:schemeClr>
                    </a:solidFill>
                  </a:tcPr>
                </a:tc>
                <a:tc>
                  <a:txBody>
                    <a:bodyPr/>
                    <a:lstStyle/>
                    <a:p>
                      <a:pPr algn="ctr"/>
                      <a:r>
                        <a:rPr lang="en-US" sz="1600" dirty="0" smtClean="0">
                          <a:latin typeface="Book Antiqua" panose="02040602050305030304" pitchFamily="18" charset="0"/>
                        </a:rPr>
                        <a:t>CU</a:t>
                      </a:r>
                      <a:endParaRPr lang="en-US" sz="1600" dirty="0">
                        <a:latin typeface="Book Antiqua" panose="02040602050305030304" pitchFamily="18" charset="0"/>
                      </a:endParaRPr>
                    </a:p>
                  </a:txBody>
                  <a:tcPr anchor="ctr">
                    <a:solidFill>
                      <a:schemeClr val="tx2">
                        <a:lumMod val="75000"/>
                      </a:schemeClr>
                    </a:solidFill>
                  </a:tcPr>
                </a:tc>
              </a:tr>
              <a:tr h="288579">
                <a:tc>
                  <a:txBody>
                    <a:bodyPr/>
                    <a:lstStyle/>
                    <a:p>
                      <a:r>
                        <a:rPr lang="en-US" sz="1600" dirty="0" smtClean="0">
                          <a:latin typeface="Book Antiqua" panose="02040602050305030304" pitchFamily="18" charset="0"/>
                        </a:rPr>
                        <a:t>Office building</a:t>
                      </a:r>
                      <a:endParaRPr lang="en-US" sz="1600" dirty="0">
                        <a:latin typeface="Book Antiqua" panose="02040602050305030304" pitchFamily="18" charset="0"/>
                      </a:endParaRPr>
                    </a:p>
                  </a:txBody>
                  <a:tcP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323556">
                <a:tc>
                  <a:txBody>
                    <a:bodyPr/>
                    <a:lstStyle/>
                    <a:p>
                      <a:r>
                        <a:rPr lang="en-US" sz="1600" dirty="0" smtClean="0">
                          <a:latin typeface="Book Antiqua" panose="02040602050305030304" pitchFamily="18" charset="0"/>
                        </a:rPr>
                        <a:t>Warehouse &amp; related facilities</a:t>
                      </a:r>
                      <a:endParaRPr lang="en-US" sz="1600" dirty="0">
                        <a:latin typeface="Book Antiqua" panose="02040602050305030304" pitchFamily="18" charset="0"/>
                      </a:endParaRPr>
                    </a:p>
                  </a:txBody>
                  <a:tcP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288579">
                <a:tc>
                  <a:txBody>
                    <a:bodyPr/>
                    <a:lstStyle/>
                    <a:p>
                      <a:r>
                        <a:rPr lang="en-US" sz="1600" dirty="0" smtClean="0">
                          <a:latin typeface="Book Antiqua" panose="02040602050305030304" pitchFamily="18" charset="0"/>
                        </a:rPr>
                        <a:t>Vehicles</a:t>
                      </a:r>
                      <a:endParaRPr lang="en-US" sz="1600" dirty="0">
                        <a:latin typeface="Book Antiqua" panose="02040602050305030304" pitchFamily="18" charset="0"/>
                      </a:endParaRPr>
                    </a:p>
                  </a:txBody>
                  <a:tcP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288579">
                <a:tc>
                  <a:txBody>
                    <a:bodyPr/>
                    <a:lstStyle/>
                    <a:p>
                      <a:r>
                        <a:rPr lang="en-US" sz="1600" dirty="0" smtClean="0">
                          <a:latin typeface="Book Antiqua" panose="02040602050305030304" pitchFamily="18" charset="0"/>
                        </a:rPr>
                        <a:t>IT equipment</a:t>
                      </a:r>
                      <a:endParaRPr lang="en-US" sz="1600" dirty="0">
                        <a:latin typeface="Book Antiqua" panose="02040602050305030304" pitchFamily="18" charset="0"/>
                      </a:endParaRPr>
                    </a:p>
                  </a:txBody>
                  <a:tcP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r h="490584">
                <a:tc>
                  <a:txBody>
                    <a:bodyPr/>
                    <a:lstStyle/>
                    <a:p>
                      <a:r>
                        <a:rPr lang="en-US" sz="1600" dirty="0" smtClean="0">
                          <a:latin typeface="Book Antiqua" panose="02040602050305030304" pitchFamily="18" charset="0"/>
                        </a:rPr>
                        <a:t>Plant &amp; machinery</a:t>
                      </a:r>
                      <a:endParaRPr lang="en-US" sz="1600" dirty="0">
                        <a:latin typeface="Book Antiqua" panose="02040602050305030304" pitchFamily="18" charset="0"/>
                      </a:endParaRPr>
                    </a:p>
                  </a:txBody>
                  <a:tcPr/>
                </a:tc>
                <a:tc>
                  <a:txBody>
                    <a:bodyPr/>
                    <a:lstStyle/>
                    <a:p>
                      <a:pPr algn="ctr"/>
                      <a:r>
                        <a:rPr lang="en-US" sz="1100" smtClean="0">
                          <a:latin typeface="Book Antiqua" panose="02040602050305030304" pitchFamily="18" charset="0"/>
                        </a:rPr>
                        <a:t>X</a:t>
                      </a:r>
                      <a:endParaRPr lang="en-US" sz="1100" dirty="0">
                        <a:latin typeface="Book Antiqua" panose="02040602050305030304" pitchFamily="18" charset="0"/>
                      </a:endParaRPr>
                    </a:p>
                  </a:txBody>
                  <a:tcPr anchor="ctr"/>
                </a:tc>
              </a:tr>
            </a:tbl>
          </a:graphicData>
        </a:graphic>
      </p:graphicFrame>
      <p:sp>
        <p:nvSpPr>
          <p:cNvPr id="6" name="Title 1"/>
          <p:cNvSpPr txBox="1">
            <a:spLocks/>
          </p:cNvSpPr>
          <p:nvPr/>
        </p:nvSpPr>
        <p:spPr>
          <a:xfrm>
            <a:off x="98474" y="1922930"/>
            <a:ext cx="10092123" cy="57225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latin typeface="Palatino Linotype" panose="02040502050505030304" pitchFamily="18" charset="0"/>
              </a:rPr>
              <a:t>Included in the above line items are right-of-use assets over the following:</a:t>
            </a:r>
            <a:endParaRPr lang="en-GB" sz="2000" dirty="0">
              <a:latin typeface="Palatino Linotype" panose="02040502050505030304" pitchFamily="18" charset="0"/>
            </a:endParaRPr>
          </a:p>
        </p:txBody>
      </p:sp>
    </p:spTree>
    <p:extLst>
      <p:ext uri="{BB962C8B-B14F-4D97-AF65-F5344CB8AC3E}">
        <p14:creationId xmlns:p14="http://schemas.microsoft.com/office/powerpoint/2010/main" val="284604937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74" y="101599"/>
            <a:ext cx="9758288" cy="9931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dirty="0" smtClean="0">
                <a:latin typeface="Palatino Linotype" panose="02040502050505030304" pitchFamily="18" charset="0"/>
              </a:rPr>
              <a:t>IFRS 16 - Presentation</a:t>
            </a:r>
            <a:endParaRPr lang="en-GB" sz="6000" dirty="0">
              <a:latin typeface="Palatino Linotype" panose="02040502050505030304" pitchFamily="18" charset="0"/>
            </a:endParaRPr>
          </a:p>
        </p:txBody>
      </p:sp>
      <p:sp>
        <p:nvSpPr>
          <p:cNvPr id="4" name="Title 1"/>
          <p:cNvSpPr txBox="1">
            <a:spLocks/>
          </p:cNvSpPr>
          <p:nvPr/>
        </p:nvSpPr>
        <p:spPr>
          <a:xfrm>
            <a:off x="98474" y="1000973"/>
            <a:ext cx="7603092" cy="75055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latin typeface="Palatino Linotype" panose="02040502050505030304" pitchFamily="18" charset="0"/>
              </a:rPr>
              <a:t>Leases</a:t>
            </a:r>
            <a:endParaRPr lang="en-GB" sz="4000" dirty="0">
              <a:latin typeface="Palatino Linotype" panose="02040502050505030304" pitchFamily="18" charset="0"/>
            </a:endParaRPr>
          </a:p>
        </p:txBody>
      </p:sp>
      <p:sp>
        <p:nvSpPr>
          <p:cNvPr id="6" name="Title 1"/>
          <p:cNvSpPr txBox="1">
            <a:spLocks/>
          </p:cNvSpPr>
          <p:nvPr/>
        </p:nvSpPr>
        <p:spPr>
          <a:xfrm>
            <a:off x="98475" y="1751526"/>
            <a:ext cx="8870714" cy="212501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1800" dirty="0" smtClean="0">
                <a:solidFill>
                  <a:schemeClr val="tx1"/>
                </a:solidFill>
                <a:latin typeface="Book Antiqua" panose="02040602050305030304" pitchFamily="18" charset="0"/>
              </a:rPr>
              <a:t>The Entity has leases for the main warehouse and related facilities, an office and production building, plant and machinery, some IT equipment and some vehicles. With </a:t>
            </a:r>
            <a:r>
              <a:rPr lang="en-US" sz="1800" smtClean="0">
                <a:solidFill>
                  <a:schemeClr val="tx1"/>
                </a:solidFill>
                <a:latin typeface="Book Antiqua" panose="02040602050305030304" pitchFamily="18" charset="0"/>
              </a:rPr>
              <a:t>the exception </a:t>
            </a:r>
            <a:r>
              <a:rPr lang="en-US" sz="1800" dirty="0" smtClean="0">
                <a:solidFill>
                  <a:schemeClr val="tx1"/>
                </a:solidFill>
                <a:latin typeface="Book Antiqua" panose="02040602050305030304" pitchFamily="18" charset="0"/>
              </a:rPr>
              <a:t>of short term leases and leases of low-value underlying assets, each lease is reflected on the balance sheet as a right-of-use asset and a lease liability. Variable lease payments which do not depend on </a:t>
            </a:r>
            <a:r>
              <a:rPr lang="en-US" sz="1800" smtClean="0">
                <a:solidFill>
                  <a:schemeClr val="tx1"/>
                </a:solidFill>
                <a:latin typeface="Book Antiqua" panose="02040602050305030304" pitchFamily="18" charset="0"/>
              </a:rPr>
              <a:t>an index </a:t>
            </a:r>
            <a:r>
              <a:rPr lang="en-US" sz="1800" dirty="0" smtClean="0">
                <a:solidFill>
                  <a:schemeClr val="tx1"/>
                </a:solidFill>
                <a:latin typeface="Book Antiqua" panose="02040602050305030304" pitchFamily="18" charset="0"/>
              </a:rPr>
              <a:t>or a rate (such as lease payments based on a percentage of Entity sales) </a:t>
            </a:r>
            <a:r>
              <a:rPr lang="en-US" sz="1800" smtClean="0">
                <a:solidFill>
                  <a:schemeClr val="tx1"/>
                </a:solidFill>
                <a:latin typeface="Book Antiqua" panose="02040602050305030304" pitchFamily="18" charset="0"/>
              </a:rPr>
              <a:t>are excluded </a:t>
            </a:r>
            <a:r>
              <a:rPr lang="en-US" sz="1800" dirty="0" smtClean="0">
                <a:solidFill>
                  <a:schemeClr val="tx1"/>
                </a:solidFill>
                <a:latin typeface="Book Antiqua" panose="02040602050305030304" pitchFamily="18" charset="0"/>
              </a:rPr>
              <a:t>from the initial measurement of the lease liability and asset. The Entity classifies its right-of-use assets in a consistent manner to its property, plant and equipment (see </a:t>
            </a:r>
            <a:r>
              <a:rPr lang="en-US" sz="1800" smtClean="0">
                <a:solidFill>
                  <a:schemeClr val="tx1"/>
                </a:solidFill>
                <a:latin typeface="Book Antiqua" panose="02040602050305030304" pitchFamily="18" charset="0"/>
              </a:rPr>
              <a:t>Note X).</a:t>
            </a:r>
            <a:endParaRPr lang="en-GB" sz="1800" dirty="0">
              <a:solidFill>
                <a:schemeClr val="tx1"/>
              </a:solidFill>
              <a:latin typeface="Book Antiqua" panose="02040602050305030304" pitchFamily="18" charset="0"/>
            </a:endParaRPr>
          </a:p>
        </p:txBody>
      </p:sp>
      <p:sp>
        <p:nvSpPr>
          <p:cNvPr id="7" name="Title 1"/>
          <p:cNvSpPr txBox="1">
            <a:spLocks/>
          </p:cNvSpPr>
          <p:nvPr/>
        </p:nvSpPr>
        <p:spPr>
          <a:xfrm>
            <a:off x="343173" y="4340180"/>
            <a:ext cx="10749435" cy="167640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2000" dirty="0">
              <a:latin typeface="Palatino Linotype" panose="02040502050505030304" pitchFamily="18" charset="0"/>
            </a:endParaRPr>
          </a:p>
        </p:txBody>
      </p:sp>
      <p:sp>
        <p:nvSpPr>
          <p:cNvPr id="5" name="TextBox 4"/>
          <p:cNvSpPr txBox="1"/>
          <p:nvPr/>
        </p:nvSpPr>
        <p:spPr>
          <a:xfrm>
            <a:off x="98474" y="4454954"/>
            <a:ext cx="8870715" cy="2031325"/>
          </a:xfrm>
          <a:prstGeom prst="rect">
            <a:avLst/>
          </a:prstGeom>
          <a:noFill/>
        </p:spPr>
        <p:txBody>
          <a:bodyPr wrap="square" rtlCol="0">
            <a:spAutoFit/>
          </a:bodyPr>
          <a:lstStyle/>
          <a:p>
            <a:pPr algn="just"/>
            <a:r>
              <a:rPr lang="en-US" dirty="0">
                <a:latin typeface="Book Antiqua" panose="02040602050305030304" pitchFamily="18" charset="0"/>
              </a:rPr>
              <a:t>Leases of vehicles and IT equipment are generally limited to a lease term </a:t>
            </a:r>
            <a:r>
              <a:rPr lang="en-US">
                <a:latin typeface="Book Antiqua" panose="02040602050305030304" pitchFamily="18" charset="0"/>
              </a:rPr>
              <a:t>of </a:t>
            </a:r>
            <a:r>
              <a:rPr lang="en-US" smtClean="0">
                <a:latin typeface="Book Antiqua" panose="02040602050305030304" pitchFamily="18" charset="0"/>
              </a:rPr>
              <a:t>X </a:t>
            </a:r>
            <a:r>
              <a:rPr lang="en-US">
                <a:latin typeface="Book Antiqua" panose="02040602050305030304" pitchFamily="18" charset="0"/>
              </a:rPr>
              <a:t>to </a:t>
            </a:r>
            <a:r>
              <a:rPr lang="en-US" smtClean="0">
                <a:latin typeface="Book Antiqua" panose="02040602050305030304" pitchFamily="18" charset="0"/>
              </a:rPr>
              <a:t>X </a:t>
            </a:r>
            <a:r>
              <a:rPr lang="en-US" dirty="0">
                <a:latin typeface="Book Antiqua" panose="02040602050305030304" pitchFamily="18" charset="0"/>
              </a:rPr>
              <a:t>years. </a:t>
            </a:r>
            <a:r>
              <a:rPr lang="en-US" dirty="0" smtClean="0">
                <a:latin typeface="Book Antiqua" panose="02040602050305030304" pitchFamily="18" charset="0"/>
              </a:rPr>
              <a:t>Leases of </a:t>
            </a:r>
            <a:r>
              <a:rPr lang="en-US" dirty="0">
                <a:latin typeface="Book Antiqua" panose="02040602050305030304" pitchFamily="18" charset="0"/>
              </a:rPr>
              <a:t>property generally have a lease term ranging </a:t>
            </a:r>
            <a:r>
              <a:rPr lang="en-US">
                <a:latin typeface="Book Antiqua" panose="02040602050305030304" pitchFamily="18" charset="0"/>
              </a:rPr>
              <a:t>from </a:t>
            </a:r>
            <a:r>
              <a:rPr lang="en-US" smtClean="0">
                <a:latin typeface="Book Antiqua" panose="02040602050305030304" pitchFamily="18" charset="0"/>
              </a:rPr>
              <a:t>X </a:t>
            </a:r>
            <a:r>
              <a:rPr lang="en-US" dirty="0">
                <a:latin typeface="Book Antiqua" panose="02040602050305030304" pitchFamily="18" charset="0"/>
              </a:rPr>
              <a:t>years </a:t>
            </a:r>
            <a:r>
              <a:rPr lang="en-US">
                <a:latin typeface="Book Antiqua" panose="02040602050305030304" pitchFamily="18" charset="0"/>
              </a:rPr>
              <a:t>to </a:t>
            </a:r>
            <a:r>
              <a:rPr lang="en-US" smtClean="0">
                <a:latin typeface="Book Antiqua" panose="02040602050305030304" pitchFamily="18" charset="0"/>
              </a:rPr>
              <a:t>X </a:t>
            </a:r>
            <a:r>
              <a:rPr lang="en-US" dirty="0">
                <a:latin typeface="Book Antiqua" panose="02040602050305030304" pitchFamily="18" charset="0"/>
              </a:rPr>
              <a:t>years however most leases </a:t>
            </a:r>
            <a:r>
              <a:rPr lang="en-US" dirty="0" smtClean="0">
                <a:latin typeface="Book Antiqua" panose="02040602050305030304" pitchFamily="18" charset="0"/>
              </a:rPr>
              <a:t>of property </a:t>
            </a:r>
            <a:r>
              <a:rPr lang="en-US" dirty="0">
                <a:latin typeface="Book Antiqua" panose="02040602050305030304" pitchFamily="18" charset="0"/>
              </a:rPr>
              <a:t>are now </a:t>
            </a:r>
            <a:r>
              <a:rPr lang="en-US">
                <a:latin typeface="Book Antiqua" panose="02040602050305030304" pitchFamily="18" charset="0"/>
              </a:rPr>
              <a:t>generally </a:t>
            </a:r>
            <a:r>
              <a:rPr lang="en-US" smtClean="0">
                <a:latin typeface="Book Antiqua" panose="02040602050305030304" pitchFamily="18" charset="0"/>
              </a:rPr>
              <a:t>expected </a:t>
            </a:r>
            <a:r>
              <a:rPr lang="en-US" dirty="0">
                <a:latin typeface="Book Antiqua" panose="02040602050305030304" pitchFamily="18" charset="0"/>
              </a:rPr>
              <a:t>to be limited </a:t>
            </a:r>
            <a:r>
              <a:rPr lang="en-US">
                <a:latin typeface="Book Antiqua" panose="02040602050305030304" pitchFamily="18" charset="0"/>
              </a:rPr>
              <a:t>to </a:t>
            </a:r>
            <a:r>
              <a:rPr lang="en-US" smtClean="0">
                <a:latin typeface="Book Antiqua" panose="02040602050305030304" pitchFamily="18" charset="0"/>
              </a:rPr>
              <a:t>X </a:t>
            </a:r>
            <a:r>
              <a:rPr lang="en-US" dirty="0">
                <a:latin typeface="Book Antiqua" panose="02040602050305030304" pitchFamily="18" charset="0"/>
              </a:rPr>
              <a:t>years or </a:t>
            </a:r>
            <a:r>
              <a:rPr lang="en-US">
                <a:latin typeface="Book Antiqua" panose="02040602050305030304" pitchFamily="18" charset="0"/>
              </a:rPr>
              <a:t>less </a:t>
            </a:r>
            <a:r>
              <a:rPr lang="en-US" smtClean="0">
                <a:latin typeface="Book Antiqua" panose="02040602050305030304" pitchFamily="18" charset="0"/>
              </a:rPr>
              <a:t>except </a:t>
            </a:r>
            <a:r>
              <a:rPr lang="en-US" dirty="0">
                <a:latin typeface="Book Antiqua" panose="02040602050305030304" pitchFamily="18" charset="0"/>
              </a:rPr>
              <a:t>in special </a:t>
            </a:r>
            <a:r>
              <a:rPr lang="en-US" dirty="0" smtClean="0">
                <a:latin typeface="Book Antiqua" panose="02040602050305030304" pitchFamily="18" charset="0"/>
              </a:rPr>
              <a:t>circumstances. Lease payments are </a:t>
            </a:r>
            <a:r>
              <a:rPr lang="en-US" smtClean="0">
                <a:latin typeface="Book Antiqua" panose="02040602050305030304" pitchFamily="18" charset="0"/>
              </a:rPr>
              <a:t>generally fixed </a:t>
            </a:r>
            <a:r>
              <a:rPr lang="en-US" dirty="0" smtClean="0">
                <a:latin typeface="Book Antiqua" panose="02040602050305030304" pitchFamily="18" charset="0"/>
              </a:rPr>
              <a:t>however the Entity has one lease where rentals are linked to revenue, and a limited number of property leases where rentals are linked to annual changes in </a:t>
            </a:r>
            <a:r>
              <a:rPr lang="en-US" smtClean="0">
                <a:latin typeface="Book Antiqua" panose="02040602050305030304" pitchFamily="18" charset="0"/>
              </a:rPr>
              <a:t>an index </a:t>
            </a:r>
            <a:r>
              <a:rPr lang="en-US" dirty="0" smtClean="0">
                <a:latin typeface="Book Antiqua" panose="02040602050305030304" pitchFamily="18" charset="0"/>
              </a:rPr>
              <a:t>(either RPI or CPI).</a:t>
            </a:r>
            <a:endParaRPr lang="en-US" dirty="0">
              <a:latin typeface="Book Antiqua" panose="02040602050305030304" pitchFamily="18" charset="0"/>
            </a:endParaRPr>
          </a:p>
        </p:txBody>
      </p:sp>
      <p:sp>
        <p:nvSpPr>
          <p:cNvPr id="8" name="Freeform 194"/>
          <p:cNvSpPr>
            <a:spLocks noChangeArrowheads="1"/>
          </p:cNvSpPr>
          <p:nvPr/>
        </p:nvSpPr>
        <p:spPr bwMode="auto">
          <a:xfrm>
            <a:off x="9213888" y="1936376"/>
            <a:ext cx="2595281" cy="3012141"/>
          </a:xfrm>
          <a:custGeom>
            <a:avLst/>
            <a:gdLst>
              <a:gd name="T0" fmla="*/ 111488 w 560"/>
              <a:gd name="T1" fmla="*/ 127558 h 546"/>
              <a:gd name="T2" fmla="*/ 111488 w 560"/>
              <a:gd name="T3" fmla="*/ 127558 h 546"/>
              <a:gd name="T4" fmla="*/ 101025 w 560"/>
              <a:gd name="T5" fmla="*/ 127558 h 546"/>
              <a:gd name="T6" fmla="*/ 63862 w 560"/>
              <a:gd name="T7" fmla="*/ 170198 h 546"/>
              <a:gd name="T8" fmla="*/ 63862 w 560"/>
              <a:gd name="T9" fmla="*/ 0 h 546"/>
              <a:gd name="T10" fmla="*/ 47626 w 560"/>
              <a:gd name="T11" fmla="*/ 0 h 546"/>
              <a:gd name="T12" fmla="*/ 47626 w 560"/>
              <a:gd name="T13" fmla="*/ 175619 h 546"/>
              <a:gd name="T14" fmla="*/ 10463 w 560"/>
              <a:gd name="T15" fmla="*/ 127558 h 546"/>
              <a:gd name="T16" fmla="*/ 0 w 560"/>
              <a:gd name="T17" fmla="*/ 127558 h 546"/>
              <a:gd name="T18" fmla="*/ 0 w 560"/>
              <a:gd name="T19" fmla="*/ 138399 h 546"/>
              <a:gd name="T20" fmla="*/ 47626 w 560"/>
              <a:gd name="T21" fmla="*/ 196939 h 546"/>
              <a:gd name="T22" fmla="*/ 53038 w 560"/>
              <a:gd name="T23" fmla="*/ 196939 h 546"/>
              <a:gd name="T24" fmla="*/ 58450 w 560"/>
              <a:gd name="T25" fmla="*/ 196939 h 546"/>
              <a:gd name="T26" fmla="*/ 111488 w 560"/>
              <a:gd name="T27" fmla="*/ 138399 h 546"/>
              <a:gd name="T28" fmla="*/ 111488 w 560"/>
              <a:gd name="T29" fmla="*/ 127558 h 546"/>
              <a:gd name="T30" fmla="*/ 95613 w 560"/>
              <a:gd name="T31" fmla="*/ 15900 h 546"/>
              <a:gd name="T32" fmla="*/ 95613 w 560"/>
              <a:gd name="T33" fmla="*/ 15900 h 546"/>
              <a:gd name="T34" fmla="*/ 196277 w 560"/>
              <a:gd name="T35" fmla="*/ 15900 h 546"/>
              <a:gd name="T36" fmla="*/ 201689 w 560"/>
              <a:gd name="T37" fmla="*/ 5420 h 546"/>
              <a:gd name="T38" fmla="*/ 196277 w 560"/>
              <a:gd name="T39" fmla="*/ 0 h 546"/>
              <a:gd name="T40" fmla="*/ 95613 w 560"/>
              <a:gd name="T41" fmla="*/ 0 h 546"/>
              <a:gd name="T42" fmla="*/ 90201 w 560"/>
              <a:gd name="T43" fmla="*/ 5420 h 546"/>
              <a:gd name="T44" fmla="*/ 95613 w 560"/>
              <a:gd name="T45" fmla="*/ 15900 h 546"/>
              <a:gd name="T46" fmla="*/ 196277 w 560"/>
              <a:gd name="T47" fmla="*/ 170198 h 546"/>
              <a:gd name="T48" fmla="*/ 196277 w 560"/>
              <a:gd name="T49" fmla="*/ 170198 h 546"/>
              <a:gd name="T50" fmla="*/ 111488 w 560"/>
              <a:gd name="T51" fmla="*/ 170198 h 546"/>
              <a:gd name="T52" fmla="*/ 106076 w 560"/>
              <a:gd name="T53" fmla="*/ 175619 h 546"/>
              <a:gd name="T54" fmla="*/ 111488 w 560"/>
              <a:gd name="T55" fmla="*/ 186098 h 546"/>
              <a:gd name="T56" fmla="*/ 196277 w 560"/>
              <a:gd name="T57" fmla="*/ 186098 h 546"/>
              <a:gd name="T58" fmla="*/ 201689 w 560"/>
              <a:gd name="T59" fmla="*/ 175619 h 546"/>
              <a:gd name="T60" fmla="*/ 196277 w 560"/>
              <a:gd name="T61" fmla="*/ 170198 h 546"/>
              <a:gd name="T62" fmla="*/ 196277 w 560"/>
              <a:gd name="T63" fmla="*/ 127558 h 546"/>
              <a:gd name="T64" fmla="*/ 196277 w 560"/>
              <a:gd name="T65" fmla="*/ 127558 h 546"/>
              <a:gd name="T66" fmla="*/ 137827 w 560"/>
              <a:gd name="T67" fmla="*/ 127558 h 546"/>
              <a:gd name="T68" fmla="*/ 132776 w 560"/>
              <a:gd name="T69" fmla="*/ 132979 h 546"/>
              <a:gd name="T70" fmla="*/ 137827 w 560"/>
              <a:gd name="T71" fmla="*/ 143819 h 546"/>
              <a:gd name="T72" fmla="*/ 196277 w 560"/>
              <a:gd name="T73" fmla="*/ 143819 h 546"/>
              <a:gd name="T74" fmla="*/ 201689 w 560"/>
              <a:gd name="T75" fmla="*/ 132979 h 546"/>
              <a:gd name="T76" fmla="*/ 196277 w 560"/>
              <a:gd name="T77" fmla="*/ 127558 h 546"/>
              <a:gd name="T78" fmla="*/ 196277 w 560"/>
              <a:gd name="T79" fmla="*/ 42640 h 546"/>
              <a:gd name="T80" fmla="*/ 196277 w 560"/>
              <a:gd name="T81" fmla="*/ 42640 h 546"/>
              <a:gd name="T82" fmla="*/ 95613 w 560"/>
              <a:gd name="T83" fmla="*/ 42640 h 546"/>
              <a:gd name="T84" fmla="*/ 90201 w 560"/>
              <a:gd name="T85" fmla="*/ 47699 h 546"/>
              <a:gd name="T86" fmla="*/ 95613 w 560"/>
              <a:gd name="T87" fmla="*/ 58540 h 546"/>
              <a:gd name="T88" fmla="*/ 196277 w 560"/>
              <a:gd name="T89" fmla="*/ 58540 h 546"/>
              <a:gd name="T90" fmla="*/ 201689 w 560"/>
              <a:gd name="T91" fmla="*/ 47699 h 546"/>
              <a:gd name="T92" fmla="*/ 196277 w 560"/>
              <a:gd name="T93" fmla="*/ 42640 h 546"/>
              <a:gd name="T94" fmla="*/ 196277 w 560"/>
              <a:gd name="T95" fmla="*/ 84918 h 546"/>
              <a:gd name="T96" fmla="*/ 196277 w 560"/>
              <a:gd name="T97" fmla="*/ 84918 h 546"/>
              <a:gd name="T98" fmla="*/ 95613 w 560"/>
              <a:gd name="T99" fmla="*/ 84918 h 546"/>
              <a:gd name="T100" fmla="*/ 90201 w 560"/>
              <a:gd name="T101" fmla="*/ 90339 h 546"/>
              <a:gd name="T102" fmla="*/ 95613 w 560"/>
              <a:gd name="T103" fmla="*/ 101179 h 546"/>
              <a:gd name="T104" fmla="*/ 196277 w 560"/>
              <a:gd name="T105" fmla="*/ 101179 h 546"/>
              <a:gd name="T106" fmla="*/ 201689 w 560"/>
              <a:gd name="T107" fmla="*/ 90339 h 546"/>
              <a:gd name="T108" fmla="*/ 196277 w 560"/>
              <a:gd name="T109" fmla="*/ 84918 h 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0" h="546">
                <a:moveTo>
                  <a:pt x="309" y="353"/>
                </a:moveTo>
                <a:lnTo>
                  <a:pt x="309" y="353"/>
                </a:lnTo>
                <a:cubicBezTo>
                  <a:pt x="294" y="353"/>
                  <a:pt x="280" y="353"/>
                  <a:pt x="280" y="353"/>
                </a:cubicBezTo>
                <a:cubicBezTo>
                  <a:pt x="177" y="471"/>
                  <a:pt x="177" y="471"/>
                  <a:pt x="177" y="471"/>
                </a:cubicBezTo>
                <a:cubicBezTo>
                  <a:pt x="177" y="0"/>
                  <a:pt x="177" y="0"/>
                  <a:pt x="177" y="0"/>
                </a:cubicBezTo>
                <a:cubicBezTo>
                  <a:pt x="132" y="0"/>
                  <a:pt x="132" y="0"/>
                  <a:pt x="132" y="0"/>
                </a:cubicBezTo>
                <a:cubicBezTo>
                  <a:pt x="132" y="486"/>
                  <a:pt x="132" y="486"/>
                  <a:pt x="132" y="486"/>
                </a:cubicBezTo>
                <a:cubicBezTo>
                  <a:pt x="29" y="353"/>
                  <a:pt x="29" y="353"/>
                  <a:pt x="29" y="353"/>
                </a:cubicBezTo>
                <a:cubicBezTo>
                  <a:pt x="15" y="353"/>
                  <a:pt x="15" y="353"/>
                  <a:pt x="0" y="353"/>
                </a:cubicBezTo>
                <a:cubicBezTo>
                  <a:pt x="0" y="368"/>
                  <a:pt x="0" y="383"/>
                  <a:pt x="0" y="383"/>
                </a:cubicBezTo>
                <a:cubicBezTo>
                  <a:pt x="132" y="545"/>
                  <a:pt x="132" y="545"/>
                  <a:pt x="132" y="545"/>
                </a:cubicBezTo>
                <a:cubicBezTo>
                  <a:pt x="147" y="545"/>
                  <a:pt x="147" y="545"/>
                  <a:pt x="147" y="545"/>
                </a:cubicBezTo>
                <a:cubicBezTo>
                  <a:pt x="162" y="545"/>
                  <a:pt x="162" y="545"/>
                  <a:pt x="162" y="545"/>
                </a:cubicBezTo>
                <a:cubicBezTo>
                  <a:pt x="309" y="383"/>
                  <a:pt x="309" y="383"/>
                  <a:pt x="309" y="383"/>
                </a:cubicBezTo>
                <a:cubicBezTo>
                  <a:pt x="309" y="383"/>
                  <a:pt x="309" y="368"/>
                  <a:pt x="309" y="353"/>
                </a:cubicBezTo>
                <a:close/>
                <a:moveTo>
                  <a:pt x="265" y="44"/>
                </a:moveTo>
                <a:lnTo>
                  <a:pt x="265" y="44"/>
                </a:lnTo>
                <a:cubicBezTo>
                  <a:pt x="544" y="44"/>
                  <a:pt x="544" y="44"/>
                  <a:pt x="544" y="44"/>
                </a:cubicBezTo>
                <a:cubicBezTo>
                  <a:pt x="559" y="44"/>
                  <a:pt x="559" y="30"/>
                  <a:pt x="559" y="15"/>
                </a:cubicBezTo>
                <a:cubicBezTo>
                  <a:pt x="559" y="15"/>
                  <a:pt x="559" y="0"/>
                  <a:pt x="544" y="0"/>
                </a:cubicBezTo>
                <a:cubicBezTo>
                  <a:pt x="265" y="0"/>
                  <a:pt x="265" y="0"/>
                  <a:pt x="265" y="0"/>
                </a:cubicBezTo>
                <a:lnTo>
                  <a:pt x="250" y="15"/>
                </a:lnTo>
                <a:cubicBezTo>
                  <a:pt x="250" y="30"/>
                  <a:pt x="265" y="44"/>
                  <a:pt x="265" y="44"/>
                </a:cubicBezTo>
                <a:close/>
                <a:moveTo>
                  <a:pt x="544" y="471"/>
                </a:moveTo>
                <a:lnTo>
                  <a:pt x="544" y="471"/>
                </a:lnTo>
                <a:cubicBezTo>
                  <a:pt x="309" y="471"/>
                  <a:pt x="309" y="471"/>
                  <a:pt x="309" y="471"/>
                </a:cubicBezTo>
                <a:cubicBezTo>
                  <a:pt x="294" y="471"/>
                  <a:pt x="294" y="486"/>
                  <a:pt x="294" y="486"/>
                </a:cubicBezTo>
                <a:cubicBezTo>
                  <a:pt x="294" y="501"/>
                  <a:pt x="294" y="515"/>
                  <a:pt x="309" y="515"/>
                </a:cubicBezTo>
                <a:cubicBezTo>
                  <a:pt x="544" y="515"/>
                  <a:pt x="544" y="515"/>
                  <a:pt x="544" y="515"/>
                </a:cubicBezTo>
                <a:cubicBezTo>
                  <a:pt x="559" y="515"/>
                  <a:pt x="559" y="501"/>
                  <a:pt x="559" y="486"/>
                </a:cubicBezTo>
                <a:cubicBezTo>
                  <a:pt x="559" y="486"/>
                  <a:pt x="559" y="471"/>
                  <a:pt x="544" y="471"/>
                </a:cubicBezTo>
                <a:close/>
                <a:moveTo>
                  <a:pt x="544" y="353"/>
                </a:moveTo>
                <a:lnTo>
                  <a:pt x="544" y="353"/>
                </a:lnTo>
                <a:cubicBezTo>
                  <a:pt x="382" y="353"/>
                  <a:pt x="382" y="353"/>
                  <a:pt x="382" y="353"/>
                </a:cubicBezTo>
                <a:lnTo>
                  <a:pt x="368" y="368"/>
                </a:lnTo>
                <a:cubicBezTo>
                  <a:pt x="368" y="383"/>
                  <a:pt x="382" y="398"/>
                  <a:pt x="382" y="398"/>
                </a:cubicBezTo>
                <a:cubicBezTo>
                  <a:pt x="544" y="398"/>
                  <a:pt x="544" y="398"/>
                  <a:pt x="544" y="398"/>
                </a:cubicBezTo>
                <a:cubicBezTo>
                  <a:pt x="559" y="398"/>
                  <a:pt x="559" y="383"/>
                  <a:pt x="559" y="368"/>
                </a:cubicBezTo>
                <a:cubicBezTo>
                  <a:pt x="559" y="368"/>
                  <a:pt x="559" y="353"/>
                  <a:pt x="544" y="353"/>
                </a:cubicBezTo>
                <a:close/>
                <a:moveTo>
                  <a:pt x="544" y="118"/>
                </a:moveTo>
                <a:lnTo>
                  <a:pt x="544" y="118"/>
                </a:lnTo>
                <a:cubicBezTo>
                  <a:pt x="265" y="118"/>
                  <a:pt x="265" y="118"/>
                  <a:pt x="265" y="118"/>
                </a:cubicBezTo>
                <a:lnTo>
                  <a:pt x="250" y="132"/>
                </a:lnTo>
                <a:cubicBezTo>
                  <a:pt x="250" y="147"/>
                  <a:pt x="265" y="162"/>
                  <a:pt x="265" y="162"/>
                </a:cubicBezTo>
                <a:cubicBezTo>
                  <a:pt x="544" y="162"/>
                  <a:pt x="544" y="162"/>
                  <a:pt x="544" y="162"/>
                </a:cubicBezTo>
                <a:cubicBezTo>
                  <a:pt x="559" y="162"/>
                  <a:pt x="559" y="147"/>
                  <a:pt x="559" y="132"/>
                </a:cubicBezTo>
                <a:cubicBezTo>
                  <a:pt x="559" y="132"/>
                  <a:pt x="559" y="118"/>
                  <a:pt x="544" y="118"/>
                </a:cubicBezTo>
                <a:close/>
                <a:moveTo>
                  <a:pt x="544" y="235"/>
                </a:moveTo>
                <a:lnTo>
                  <a:pt x="544" y="235"/>
                </a:lnTo>
                <a:cubicBezTo>
                  <a:pt x="265" y="235"/>
                  <a:pt x="265" y="235"/>
                  <a:pt x="265" y="235"/>
                </a:cubicBezTo>
                <a:lnTo>
                  <a:pt x="250" y="250"/>
                </a:lnTo>
                <a:cubicBezTo>
                  <a:pt x="250" y="265"/>
                  <a:pt x="265" y="280"/>
                  <a:pt x="265" y="280"/>
                </a:cubicBezTo>
                <a:cubicBezTo>
                  <a:pt x="544" y="280"/>
                  <a:pt x="544" y="280"/>
                  <a:pt x="544" y="280"/>
                </a:cubicBezTo>
                <a:cubicBezTo>
                  <a:pt x="559" y="280"/>
                  <a:pt x="559" y="265"/>
                  <a:pt x="559" y="250"/>
                </a:cubicBezTo>
                <a:cubicBezTo>
                  <a:pt x="559" y="250"/>
                  <a:pt x="559" y="235"/>
                  <a:pt x="544" y="235"/>
                </a:cubicBezTo>
                <a:close/>
              </a:path>
            </a:pathLst>
          </a:custGeom>
          <a:ln/>
        </p:spPr>
        <p:style>
          <a:lnRef idx="2">
            <a:schemeClr val="accent1"/>
          </a:lnRef>
          <a:fillRef idx="1">
            <a:schemeClr val="lt1"/>
          </a:fillRef>
          <a:effectRef idx="0">
            <a:schemeClr val="accent1"/>
          </a:effectRef>
          <a:fontRef idx="minor">
            <a:schemeClr val="dk1"/>
          </a:fontRef>
        </p:style>
        <p:txBody>
          <a:bodyPr wrap="none" lIns="91408" tIns="45704" rIns="91408" bIns="45704" anchor="ctr"/>
          <a:lstStyle/>
          <a:p>
            <a:endParaRPr lang="en-US" sz="2700"/>
          </a:p>
        </p:txBody>
      </p:sp>
    </p:spTree>
    <p:extLst>
      <p:ext uri="{BB962C8B-B14F-4D97-AF65-F5344CB8AC3E}">
        <p14:creationId xmlns:p14="http://schemas.microsoft.com/office/powerpoint/2010/main" val="4007258948"/>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F8 - Theme</Template>
  <TotalTime>686</TotalTime>
  <Words>2355</Words>
  <Application>Microsoft Office PowerPoint</Application>
  <PresentationFormat>Widescreen</PresentationFormat>
  <Paragraphs>515</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Book Antiqua</vt:lpstr>
      <vt:lpstr>Calibri</vt:lpstr>
      <vt:lpstr>Century Gothic</vt:lpstr>
      <vt:lpstr>Palatino Linotype</vt:lpstr>
      <vt:lpstr>Wingdings</vt:lpstr>
      <vt:lpstr>Wingdings 3</vt:lpstr>
      <vt:lpstr>Ion</vt:lpstr>
      <vt:lpstr>IFRS 16 – Leases (Presentation and disclosures)                  Presented by Yasir Riaz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IFRS 16 – LEASES Presented by Yasir Riaz</dc:title>
  <dc:creator>Zahid</dc:creator>
  <cp:lastModifiedBy>Yasir Riaz</cp:lastModifiedBy>
  <cp:revision>110</cp:revision>
  <dcterms:created xsi:type="dcterms:W3CDTF">2019-04-16T10:30:15Z</dcterms:created>
  <dcterms:modified xsi:type="dcterms:W3CDTF">2020-02-20T10:35:53Z</dcterms:modified>
</cp:coreProperties>
</file>